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9" r:id="rId4"/>
    <p:sldId id="267" r:id="rId5"/>
    <p:sldId id="260" r:id="rId6"/>
    <p:sldId id="261" r:id="rId7"/>
    <p:sldId id="262" r:id="rId8"/>
    <p:sldId id="263" r:id="rId9"/>
    <p:sldId id="264" r:id="rId10"/>
    <p:sldId id="265" r:id="rId11"/>
    <p:sldId id="268" r:id="rId12"/>
    <p:sldId id="269" r:id="rId13"/>
    <p:sldId id="270" r:id="rId14"/>
    <p:sldId id="271" r:id="rId15"/>
    <p:sldId id="272" r:id="rId16"/>
    <p:sldId id="273" r:id="rId17"/>
    <p:sldId id="274" r:id="rId18"/>
    <p:sldId id="275" r:id="rId19"/>
    <p:sldId id="276" r:id="rId20"/>
    <p:sldId id="278" r:id="rId21"/>
    <p:sldId id="279" r:id="rId22"/>
    <p:sldId id="280" r:id="rId23"/>
    <p:sldId id="281" r:id="rId24"/>
    <p:sldId id="282" r:id="rId25"/>
    <p:sldId id="283" r:id="rId26"/>
    <p:sldId id="284"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98"/>
    <p:restoredTop sz="95728"/>
  </p:normalViewPr>
  <p:slideViewPr>
    <p:cSldViewPr snapToGrid="0">
      <p:cViewPr varScale="1">
        <p:scale>
          <a:sx n="109" d="100"/>
          <a:sy n="109" d="100"/>
        </p:scale>
        <p:origin x="3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ru-RU"/>
              <a:t>Образец заголовка</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1/27/25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1/27/25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1/27/25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1/27/25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ru-RU"/>
              <a:t>Образец заголовка</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E5059C3-6A89-4494-99FF-5A4D6FFD50EB}" type="datetimeFigureOut">
              <a:rPr lang="en-US" dirty="0"/>
              <a:t>1/27/25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1/27/25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ru-RU"/>
              <a:t>Образец заголовка</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609285" y="2851331"/>
            <a:ext cx="3893623" cy="307143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666635" y="2851331"/>
            <a:ext cx="3899798" cy="307143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1/27/25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1/27/25</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1/27/25</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ru-RU"/>
              <a:t>Образец заголовка</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37D525BB-DA17-4BA0-B3C8-3AC3ABC827E6}" type="datetimeFigureOut">
              <a:rPr lang="en-US" dirty="0"/>
              <a:t>1/27/25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B16C4C9A-3960-41CF-A4E9-2A8FB932454B}" type="datetimeFigureOut">
              <a:rPr lang="en-US" dirty="0"/>
              <a:t>1/27/25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1/27/25</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hyperlink" Target="https://volton.gr/perivallontika-provlimata-stin-ellada-tropoi-antimetopisis/" TargetMode="External"/><Relationship Id="rId13" Type="http://schemas.openxmlformats.org/officeDocument/2006/relationships/hyperlink" Target="https://biodiversity.europa.eu/countries/greece" TargetMode="External"/><Relationship Id="rId3" Type="http://schemas.openxmlformats.org/officeDocument/2006/relationships/hyperlink" Target="https://www.mfa.gr/en/foreign-policy/global-issues/environment-climate-change/" TargetMode="External"/><Relationship Id="rId7" Type="http://schemas.openxmlformats.org/officeDocument/2006/relationships/hyperlink" Target="https://www.ilovegreece.ru/news/ecology/greciya-obyavlyaet-o-novoj-ekologicheskoj-programme-po-zashite-pribrezhnyh-zon" TargetMode="External"/><Relationship Id="rId12" Type="http://schemas.openxmlformats.org/officeDocument/2006/relationships/hyperlink" Target="https://www.greeka.com/about/ecology/" TargetMode="External"/><Relationship Id="rId2" Type="http://schemas.openxmlformats.org/officeDocument/2006/relationships/hyperlink" Target="https://www.reuters.com/sustainability/greeces-new-climate-plan-sets-more-ambitious-renewable-energy-goals-2024-10-11/#:~:text=Total%20spending%20is%20estimated%20to,envisaged%20in%20the%202019%20plan.&amp;text=Sign%20up%20here" TargetMode="External"/><Relationship Id="rId16" Type="http://schemas.openxmlformats.org/officeDocument/2006/relationships/hyperlink" Target="https://www.greeneuropeanjournal.eu/facing-greeces-climate-reality/" TargetMode="External"/><Relationship Id="rId1" Type="http://schemas.openxmlformats.org/officeDocument/2006/relationships/slideLayout" Target="../slideLayouts/slideLayout7.xml"/><Relationship Id="rId6" Type="http://schemas.openxmlformats.org/officeDocument/2006/relationships/hyperlink" Target="https://www.ilovegreece.ru/news/ecology/vosstanovlenie-ekosistem-v-grecii" TargetMode="External"/><Relationship Id="rId11" Type="http://schemas.openxmlformats.org/officeDocument/2006/relationships/hyperlink" Target="https://www.es-partnership.org/community/regional-chapters/south-east-europe/greece-hesp/environmental-pollution-in-greece/" TargetMode="External"/><Relationship Id="rId5" Type="http://schemas.openxmlformats.org/officeDocument/2006/relationships/hyperlink" Target="https://www.bfm.ru/news/530369" TargetMode="External"/><Relationship Id="rId15" Type="http://schemas.openxmlformats.org/officeDocument/2006/relationships/hyperlink" Target="https://www.greeknewsagenda.gr/greece-revised-national-energy-and-climate-plan/" TargetMode="External"/><Relationship Id="rId10" Type="http://schemas.openxmlformats.org/officeDocument/2006/relationships/hyperlink" Target="https://www.athensvoice.gr/life/perivallon/860521/perivallodika-provlimata-luseis-apo-tin-tehnologia-adiexoda-apo-ideologia/" TargetMode="External"/><Relationship Id="rId4" Type="http://schemas.openxmlformats.org/officeDocument/2006/relationships/hyperlink" Target="https://nia.eco/2024/08/16/88678/" TargetMode="External"/><Relationship Id="rId9" Type="http://schemas.openxmlformats.org/officeDocument/2006/relationships/hyperlink" Target="https://www.ecorodos.gr/&#964;&#945;-&#954;&#965;&#961;&#953;&#959;&#964;&#949;&#961;&#945;-&#960;&#949;&#961;&#953;&#946;&#945;&#955;&#955;&#959;&#957;&#964;&#953;&#954;&#945;-&#960;&#961;&#959;&#946;&#955;&#951;&#956;/" TargetMode="External"/><Relationship Id="rId14" Type="http://schemas.openxmlformats.org/officeDocument/2006/relationships/hyperlink" Target="https://www.fee.global/news-stories/2023/7/5/ecosystem-protection-and-restoration-in-greek-mountainous-region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0423A3-9075-4743-8942-980B91953787}"/>
              </a:ext>
            </a:extLst>
          </p:cNvPr>
          <p:cNvSpPr>
            <a:spLocks noGrp="1"/>
          </p:cNvSpPr>
          <p:nvPr>
            <p:ph type="ctrTitle"/>
          </p:nvPr>
        </p:nvSpPr>
        <p:spPr>
          <a:xfrm>
            <a:off x="2611808" y="3428998"/>
            <a:ext cx="6112062" cy="2268559"/>
          </a:xfrm>
        </p:spPr>
        <p:txBody>
          <a:bodyPr>
            <a:normAutofit/>
          </a:bodyPr>
          <a:lstStyle/>
          <a:p>
            <a:r>
              <a:rPr lang="ru-RU" sz="2400" dirty="0"/>
              <a:t>Современное состояние и актуальные проблемы экологии Греции.</a:t>
            </a:r>
            <a:br>
              <a:rPr lang="ru-RU" sz="2400" dirty="0"/>
            </a:br>
            <a:br>
              <a:rPr lang="ru-RU" sz="2400" dirty="0"/>
            </a:br>
            <a:r>
              <a:rPr lang="el-GR" sz="2400" dirty="0"/>
              <a:t>Σύγχρονη κατάσταση και τρέχοντα προβλήματα οικολογίας στην Ελλάδα</a:t>
            </a:r>
            <a:r>
              <a:rPr lang="ru-RU" sz="2400" dirty="0"/>
              <a:t>.</a:t>
            </a:r>
          </a:p>
        </p:txBody>
      </p:sp>
    </p:spTree>
    <p:extLst>
      <p:ext uri="{BB962C8B-B14F-4D97-AF65-F5344CB8AC3E}">
        <p14:creationId xmlns:p14="http://schemas.microsoft.com/office/powerpoint/2010/main" val="3586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51A1FD-5A04-D447-1566-BCC1BF568E10}"/>
              </a:ext>
            </a:extLst>
          </p:cNvPr>
          <p:cNvSpPr txBox="1"/>
          <p:nvPr/>
        </p:nvSpPr>
        <p:spPr>
          <a:xfrm>
            <a:off x="1117600" y="301562"/>
            <a:ext cx="6096000" cy="646331"/>
          </a:xfrm>
          <a:prstGeom prst="rect">
            <a:avLst/>
          </a:prstGeom>
          <a:noFill/>
        </p:spPr>
        <p:txBody>
          <a:bodyPr wrap="square">
            <a:spAutoFit/>
          </a:bodyPr>
          <a:lstStyle/>
          <a:p>
            <a:r>
              <a:rPr lang="ru-RU" sz="1800" b="1" dirty="0">
                <a:effectLst/>
                <a:latin typeface="+mj-lt"/>
                <a:ea typeface="Malgun Gothic" panose="020B0503020000020004" pitchFamily="34" charset="-127"/>
              </a:rPr>
              <a:t>Изменение климата.</a:t>
            </a:r>
          </a:p>
          <a:p>
            <a:r>
              <a:rPr lang="el-GR" b="1" dirty="0">
                <a:effectLst/>
                <a:latin typeface="+mj-lt"/>
              </a:rPr>
              <a:t>Κλιματική αλλαγή.</a:t>
            </a:r>
            <a:r>
              <a:rPr lang="ru-RU" b="1" dirty="0">
                <a:effectLst/>
                <a:latin typeface="+mj-lt"/>
              </a:rPr>
              <a:t> </a:t>
            </a:r>
            <a:endParaRPr lang="ru-RU" b="1" dirty="0">
              <a:latin typeface="+mj-lt"/>
            </a:endParaRPr>
          </a:p>
        </p:txBody>
      </p:sp>
      <p:sp>
        <p:nvSpPr>
          <p:cNvPr id="5" name="TextBox 4">
            <a:extLst>
              <a:ext uri="{FF2B5EF4-FFF2-40B4-BE49-F238E27FC236}">
                <a16:creationId xmlns:a16="http://schemas.microsoft.com/office/drawing/2014/main" id="{5E12FBC7-1AD4-1563-A533-F93270EE26AC}"/>
              </a:ext>
            </a:extLst>
          </p:cNvPr>
          <p:cNvSpPr txBox="1"/>
          <p:nvPr/>
        </p:nvSpPr>
        <p:spPr>
          <a:xfrm>
            <a:off x="1117600" y="1081652"/>
            <a:ext cx="6096000" cy="2308324"/>
          </a:xfrm>
          <a:prstGeom prst="rect">
            <a:avLst/>
          </a:prstGeom>
          <a:noFill/>
        </p:spPr>
        <p:txBody>
          <a:bodyPr wrap="square">
            <a:spAutoFit/>
          </a:bodyPr>
          <a:lstStyle/>
          <a:p>
            <a:r>
              <a:rPr lang="ru-RU" sz="1800" kern="100" dirty="0">
                <a:effectLst/>
                <a:ea typeface="Malgun Gothic" panose="020B0503020000020004" pitchFamily="34" charset="-127"/>
                <a:cs typeface="Times New Roman" panose="02020603050405020304" pitchFamily="18" charset="0"/>
              </a:rPr>
              <a:t>В последнее время наблюдается тенденция к снижению годовых и сезонных уровней осадков, особенно летних осадков, которые, как прогнозируется, уменьшатся в Средиземноморском регионе. Ожидается, что эти тенденции повлияют на фауну и флору, биоразнообразие, водные ресурсы, лесные пожары и различные чувствительные экосистемы.</a:t>
            </a:r>
          </a:p>
        </p:txBody>
      </p:sp>
      <p:sp>
        <p:nvSpPr>
          <p:cNvPr id="7" name="TextBox 6">
            <a:extLst>
              <a:ext uri="{FF2B5EF4-FFF2-40B4-BE49-F238E27FC236}">
                <a16:creationId xmlns:a16="http://schemas.microsoft.com/office/drawing/2014/main" id="{62F2847C-736B-094F-098D-F5D9C53BAAE8}"/>
              </a:ext>
            </a:extLst>
          </p:cNvPr>
          <p:cNvSpPr txBox="1"/>
          <p:nvPr/>
        </p:nvSpPr>
        <p:spPr>
          <a:xfrm>
            <a:off x="5007428" y="3992361"/>
            <a:ext cx="6096000" cy="2031325"/>
          </a:xfrm>
          <a:prstGeom prst="rect">
            <a:avLst/>
          </a:prstGeom>
          <a:noFill/>
        </p:spPr>
        <p:txBody>
          <a:bodyPr wrap="square">
            <a:spAutoFit/>
          </a:bodyPr>
          <a:lstStyle/>
          <a:p>
            <a:r>
              <a:rPr lang="ru-RU" dirty="0" err="1"/>
              <a:t>Πρόσφ</a:t>
            </a:r>
            <a:r>
              <a:rPr lang="ru-RU" dirty="0"/>
              <a:t>α</a:t>
            </a:r>
            <a:r>
              <a:rPr lang="ru-RU" dirty="0" err="1"/>
              <a:t>τ</a:t>
            </a:r>
            <a:r>
              <a:rPr lang="ru-RU" dirty="0"/>
              <a:t>α, πα</a:t>
            </a:r>
            <a:r>
              <a:rPr lang="ru-RU" dirty="0" err="1"/>
              <a:t>ρ</a:t>
            </a:r>
            <a:r>
              <a:rPr lang="ru-RU" dirty="0"/>
              <a:t>α</a:t>
            </a:r>
            <a:r>
              <a:rPr lang="ru-RU" dirty="0" err="1"/>
              <a:t>τηρείτ</a:t>
            </a:r>
            <a:r>
              <a:rPr lang="ru-RU" dirty="0"/>
              <a:t>α</a:t>
            </a:r>
            <a:r>
              <a:rPr lang="ru-RU" dirty="0" err="1"/>
              <a:t>ι</a:t>
            </a:r>
            <a:r>
              <a:rPr lang="ru-RU" dirty="0"/>
              <a:t> π</a:t>
            </a:r>
            <a:r>
              <a:rPr lang="ru-RU" dirty="0" err="1"/>
              <a:t>τωτική</a:t>
            </a:r>
            <a:r>
              <a:rPr lang="ru-RU" dirty="0"/>
              <a:t> </a:t>
            </a:r>
            <a:r>
              <a:rPr lang="ru-RU" dirty="0" err="1"/>
              <a:t>τάση</a:t>
            </a:r>
            <a:r>
              <a:rPr lang="ru-RU" dirty="0"/>
              <a:t> </a:t>
            </a:r>
            <a:r>
              <a:rPr lang="ru-RU" dirty="0" err="1"/>
              <a:t>στ</a:t>
            </a:r>
            <a:r>
              <a:rPr lang="ru-RU" dirty="0"/>
              <a:t>α </a:t>
            </a:r>
            <a:r>
              <a:rPr lang="ru-RU" dirty="0" err="1"/>
              <a:t>ετήσι</a:t>
            </a:r>
            <a:r>
              <a:rPr lang="ru-RU" dirty="0"/>
              <a:t>α </a:t>
            </a:r>
            <a:r>
              <a:rPr lang="ru-RU" dirty="0" err="1"/>
              <a:t>κ</a:t>
            </a:r>
            <a:r>
              <a:rPr lang="ru-RU" dirty="0"/>
              <a:t>α</a:t>
            </a:r>
            <a:r>
              <a:rPr lang="ru-RU" dirty="0" err="1"/>
              <a:t>ι</a:t>
            </a:r>
            <a:r>
              <a:rPr lang="ru-RU" dirty="0"/>
              <a:t> </a:t>
            </a:r>
            <a:r>
              <a:rPr lang="ru-RU" dirty="0" err="1"/>
              <a:t>ε</a:t>
            </a:r>
            <a:r>
              <a:rPr lang="ru-RU" dirty="0"/>
              <a:t>π</a:t>
            </a:r>
            <a:r>
              <a:rPr lang="ru-RU" dirty="0" err="1"/>
              <a:t>οχι</a:t>
            </a:r>
            <a:r>
              <a:rPr lang="ru-RU" dirty="0"/>
              <a:t>α</a:t>
            </a:r>
            <a:r>
              <a:rPr lang="ru-RU" dirty="0" err="1"/>
              <a:t>κά</a:t>
            </a:r>
            <a:r>
              <a:rPr lang="ru-RU" dirty="0"/>
              <a:t> </a:t>
            </a:r>
            <a:r>
              <a:rPr lang="ru-RU" dirty="0" err="1"/>
              <a:t>ε</a:t>
            </a:r>
            <a:r>
              <a:rPr lang="ru-RU" dirty="0"/>
              <a:t>π</a:t>
            </a:r>
            <a:r>
              <a:rPr lang="ru-RU" dirty="0" err="1"/>
              <a:t>ί</a:t>
            </a:r>
            <a:r>
              <a:rPr lang="ru-RU" dirty="0"/>
              <a:t>π</a:t>
            </a:r>
            <a:r>
              <a:rPr lang="ru-RU" dirty="0" err="1"/>
              <a:t>εδ</a:t>
            </a:r>
            <a:r>
              <a:rPr lang="ru-RU" dirty="0"/>
              <a:t>α β</a:t>
            </a:r>
            <a:r>
              <a:rPr lang="ru-RU" dirty="0" err="1"/>
              <a:t>ροχο</a:t>
            </a:r>
            <a:r>
              <a:rPr lang="ru-RU" dirty="0"/>
              <a:t>π</a:t>
            </a:r>
            <a:r>
              <a:rPr lang="ru-RU" dirty="0" err="1"/>
              <a:t>τώσεων</a:t>
            </a:r>
            <a:r>
              <a:rPr lang="ru-RU" dirty="0"/>
              <a:t>, </a:t>
            </a:r>
            <a:r>
              <a:rPr lang="ru-RU" dirty="0" err="1"/>
              <a:t>ιδι</a:t>
            </a:r>
            <a:r>
              <a:rPr lang="ru-RU" dirty="0"/>
              <a:t>α</a:t>
            </a:r>
            <a:r>
              <a:rPr lang="ru-RU" dirty="0" err="1"/>
              <a:t>ίτερ</a:t>
            </a:r>
            <a:r>
              <a:rPr lang="ru-RU" dirty="0"/>
              <a:t>α </a:t>
            </a:r>
            <a:r>
              <a:rPr lang="ru-RU" dirty="0" err="1"/>
              <a:t>των</a:t>
            </a:r>
            <a:r>
              <a:rPr lang="ru-RU" dirty="0"/>
              <a:t> β</a:t>
            </a:r>
            <a:r>
              <a:rPr lang="ru-RU" dirty="0" err="1"/>
              <a:t>ροχο</a:t>
            </a:r>
            <a:r>
              <a:rPr lang="ru-RU" dirty="0"/>
              <a:t>π</a:t>
            </a:r>
            <a:r>
              <a:rPr lang="ru-RU" dirty="0" err="1"/>
              <a:t>τώσεων</a:t>
            </a:r>
            <a:r>
              <a:rPr lang="ru-RU" dirty="0"/>
              <a:t> </a:t>
            </a:r>
            <a:r>
              <a:rPr lang="ru-RU" dirty="0" err="1"/>
              <a:t>το</a:t>
            </a:r>
            <a:r>
              <a:rPr lang="ru-RU" dirty="0"/>
              <a:t> </a:t>
            </a:r>
            <a:r>
              <a:rPr lang="ru-RU" dirty="0" err="1"/>
              <a:t>κ</a:t>
            </a:r>
            <a:r>
              <a:rPr lang="ru-RU" dirty="0"/>
              <a:t>α</a:t>
            </a:r>
            <a:r>
              <a:rPr lang="ru-RU" dirty="0" err="1"/>
              <a:t>λοκ</a:t>
            </a:r>
            <a:r>
              <a:rPr lang="ru-RU" dirty="0"/>
              <a:t>α</a:t>
            </a:r>
            <a:r>
              <a:rPr lang="ru-RU" dirty="0" err="1"/>
              <a:t>ίρι</a:t>
            </a:r>
            <a:r>
              <a:rPr lang="ru-RU" dirty="0"/>
              <a:t>, π</a:t>
            </a:r>
            <a:r>
              <a:rPr lang="ru-RU" dirty="0" err="1"/>
              <a:t>ου</a:t>
            </a:r>
            <a:r>
              <a:rPr lang="ru-RU" dirty="0"/>
              <a:t> π</a:t>
            </a:r>
            <a:r>
              <a:rPr lang="ru-RU" dirty="0" err="1"/>
              <a:t>ρο</a:t>
            </a:r>
            <a:r>
              <a:rPr lang="ru-RU" dirty="0"/>
              <a:t>β</a:t>
            </a:r>
            <a:r>
              <a:rPr lang="ru-RU" dirty="0" err="1"/>
              <a:t>λέ</a:t>
            </a:r>
            <a:r>
              <a:rPr lang="ru-RU" dirty="0"/>
              <a:t>π</a:t>
            </a:r>
            <a:r>
              <a:rPr lang="ru-RU" dirty="0" err="1"/>
              <a:t>ετ</a:t>
            </a:r>
            <a:r>
              <a:rPr lang="ru-RU" dirty="0"/>
              <a:t>α</a:t>
            </a:r>
            <a:r>
              <a:rPr lang="ru-RU" dirty="0" err="1"/>
              <a:t>ι</a:t>
            </a:r>
            <a:r>
              <a:rPr lang="ru-RU" dirty="0"/>
              <a:t> </a:t>
            </a:r>
            <a:r>
              <a:rPr lang="ru-RU" dirty="0" err="1"/>
              <a:t>ν</a:t>
            </a:r>
            <a:r>
              <a:rPr lang="ru-RU" dirty="0"/>
              <a:t>α </a:t>
            </a:r>
            <a:r>
              <a:rPr lang="ru-RU" dirty="0" err="1"/>
              <a:t>μειωθούν</a:t>
            </a:r>
            <a:r>
              <a:rPr lang="ru-RU" dirty="0"/>
              <a:t> </a:t>
            </a:r>
            <a:r>
              <a:rPr lang="ru-RU" dirty="0" err="1"/>
              <a:t>στην</a:t>
            </a:r>
            <a:r>
              <a:rPr lang="ru-RU" dirty="0"/>
              <a:t> π</a:t>
            </a:r>
            <a:r>
              <a:rPr lang="ru-RU" dirty="0" err="1"/>
              <a:t>εριοχή</a:t>
            </a:r>
            <a:r>
              <a:rPr lang="ru-RU" dirty="0"/>
              <a:t> </a:t>
            </a:r>
            <a:r>
              <a:rPr lang="ru-RU" dirty="0" err="1"/>
              <a:t>της</a:t>
            </a:r>
            <a:r>
              <a:rPr lang="ru-RU" dirty="0"/>
              <a:t> </a:t>
            </a:r>
            <a:r>
              <a:rPr lang="ru-RU" dirty="0" err="1"/>
              <a:t>Μεσογείου</a:t>
            </a:r>
            <a:r>
              <a:rPr lang="ru-RU" dirty="0"/>
              <a:t>. </a:t>
            </a:r>
            <a:r>
              <a:rPr lang="ru-RU" dirty="0" err="1"/>
              <a:t>Αυτές</a:t>
            </a:r>
            <a:r>
              <a:rPr lang="ru-RU" dirty="0"/>
              <a:t> </a:t>
            </a:r>
            <a:r>
              <a:rPr lang="ru-RU" dirty="0" err="1"/>
              <a:t>οι</a:t>
            </a:r>
            <a:r>
              <a:rPr lang="ru-RU" dirty="0"/>
              <a:t> </a:t>
            </a:r>
            <a:r>
              <a:rPr lang="ru-RU" dirty="0" err="1"/>
              <a:t>τάσεις</a:t>
            </a:r>
            <a:r>
              <a:rPr lang="ru-RU" dirty="0"/>
              <a:t> α</a:t>
            </a:r>
            <a:r>
              <a:rPr lang="ru-RU" dirty="0" err="1"/>
              <a:t>ν</a:t>
            </a:r>
            <a:r>
              <a:rPr lang="ru-RU" dirty="0"/>
              <a:t>α</a:t>
            </a:r>
            <a:r>
              <a:rPr lang="ru-RU" dirty="0" err="1"/>
              <a:t>μένετ</a:t>
            </a:r>
            <a:r>
              <a:rPr lang="ru-RU" dirty="0"/>
              <a:t>α</a:t>
            </a:r>
            <a:r>
              <a:rPr lang="ru-RU" dirty="0" err="1"/>
              <a:t>ι</a:t>
            </a:r>
            <a:r>
              <a:rPr lang="ru-RU" dirty="0"/>
              <a:t> </a:t>
            </a:r>
            <a:r>
              <a:rPr lang="ru-RU" dirty="0" err="1"/>
              <a:t>ν</a:t>
            </a:r>
            <a:r>
              <a:rPr lang="ru-RU" dirty="0"/>
              <a:t>α </a:t>
            </a:r>
            <a:r>
              <a:rPr lang="ru-RU" dirty="0" err="1"/>
              <a:t>ε</a:t>
            </a:r>
            <a:r>
              <a:rPr lang="ru-RU" dirty="0"/>
              <a:t>π</a:t>
            </a:r>
            <a:r>
              <a:rPr lang="ru-RU" dirty="0" err="1"/>
              <a:t>ηρεάσουν</a:t>
            </a:r>
            <a:r>
              <a:rPr lang="ru-RU" dirty="0"/>
              <a:t> </a:t>
            </a:r>
            <a:r>
              <a:rPr lang="ru-RU" dirty="0" err="1"/>
              <a:t>την</a:t>
            </a:r>
            <a:r>
              <a:rPr lang="ru-RU" dirty="0"/>
              <a:t> πα</a:t>
            </a:r>
            <a:r>
              <a:rPr lang="ru-RU" dirty="0" err="1"/>
              <a:t>νίδ</a:t>
            </a:r>
            <a:r>
              <a:rPr lang="ru-RU" dirty="0"/>
              <a:t>α </a:t>
            </a:r>
            <a:r>
              <a:rPr lang="ru-RU" dirty="0" err="1"/>
              <a:t>κ</a:t>
            </a:r>
            <a:r>
              <a:rPr lang="ru-RU" dirty="0"/>
              <a:t>α</a:t>
            </a:r>
            <a:r>
              <a:rPr lang="ru-RU" dirty="0" err="1"/>
              <a:t>ι</a:t>
            </a:r>
            <a:r>
              <a:rPr lang="ru-RU" dirty="0"/>
              <a:t> </a:t>
            </a:r>
            <a:r>
              <a:rPr lang="ru-RU" dirty="0" err="1"/>
              <a:t>τη</a:t>
            </a:r>
            <a:r>
              <a:rPr lang="ru-RU" dirty="0"/>
              <a:t> </a:t>
            </a:r>
            <a:r>
              <a:rPr lang="ru-RU" dirty="0" err="1"/>
              <a:t>χλωρίδ</a:t>
            </a:r>
            <a:r>
              <a:rPr lang="ru-RU" dirty="0"/>
              <a:t>α, </a:t>
            </a:r>
            <a:r>
              <a:rPr lang="ru-RU" dirty="0" err="1"/>
              <a:t>τη</a:t>
            </a:r>
            <a:r>
              <a:rPr lang="ru-RU" dirty="0"/>
              <a:t> β</a:t>
            </a:r>
            <a:r>
              <a:rPr lang="ru-RU" dirty="0" err="1"/>
              <a:t>ιο</a:t>
            </a:r>
            <a:r>
              <a:rPr lang="ru-RU" dirty="0"/>
              <a:t>π</a:t>
            </a:r>
            <a:r>
              <a:rPr lang="ru-RU" dirty="0" err="1"/>
              <a:t>οικιλότητ</a:t>
            </a:r>
            <a:r>
              <a:rPr lang="ru-RU" dirty="0"/>
              <a:t>α, </a:t>
            </a:r>
            <a:r>
              <a:rPr lang="ru-RU" dirty="0" err="1"/>
              <a:t>τους</a:t>
            </a:r>
            <a:r>
              <a:rPr lang="ru-RU" dirty="0"/>
              <a:t> </a:t>
            </a:r>
            <a:r>
              <a:rPr lang="ru-RU" dirty="0" err="1"/>
              <a:t>υδάτινους</a:t>
            </a:r>
            <a:r>
              <a:rPr lang="ru-RU" dirty="0"/>
              <a:t> π</a:t>
            </a:r>
            <a:r>
              <a:rPr lang="ru-RU" dirty="0" err="1"/>
              <a:t>όρους</a:t>
            </a:r>
            <a:r>
              <a:rPr lang="ru-RU" dirty="0"/>
              <a:t>, </a:t>
            </a:r>
            <a:r>
              <a:rPr lang="ru-RU" dirty="0" err="1"/>
              <a:t>τις</a:t>
            </a:r>
            <a:r>
              <a:rPr lang="ru-RU" dirty="0"/>
              <a:t> </a:t>
            </a:r>
            <a:r>
              <a:rPr lang="ru-RU" dirty="0" err="1"/>
              <a:t>δ</a:t>
            </a:r>
            <a:r>
              <a:rPr lang="ru-RU" dirty="0"/>
              <a:t>α</a:t>
            </a:r>
            <a:r>
              <a:rPr lang="ru-RU" dirty="0" err="1"/>
              <a:t>σικές</a:t>
            </a:r>
            <a:r>
              <a:rPr lang="ru-RU" dirty="0"/>
              <a:t> π</a:t>
            </a:r>
            <a:r>
              <a:rPr lang="ru-RU" dirty="0" err="1"/>
              <a:t>υρκ</a:t>
            </a:r>
            <a:r>
              <a:rPr lang="ru-RU" dirty="0"/>
              <a:t>α</a:t>
            </a:r>
            <a:r>
              <a:rPr lang="ru-RU" dirty="0" err="1"/>
              <a:t>γιές</a:t>
            </a:r>
            <a:r>
              <a:rPr lang="ru-RU" dirty="0"/>
              <a:t> </a:t>
            </a:r>
            <a:r>
              <a:rPr lang="ru-RU" dirty="0" err="1"/>
              <a:t>κ</a:t>
            </a:r>
            <a:r>
              <a:rPr lang="ru-RU" dirty="0"/>
              <a:t>α</a:t>
            </a:r>
            <a:r>
              <a:rPr lang="ru-RU" dirty="0" err="1"/>
              <a:t>ι</a:t>
            </a:r>
            <a:r>
              <a:rPr lang="ru-RU" dirty="0"/>
              <a:t> </a:t>
            </a:r>
            <a:r>
              <a:rPr lang="ru-RU" dirty="0" err="1"/>
              <a:t>διάφορ</a:t>
            </a:r>
            <a:r>
              <a:rPr lang="ru-RU" dirty="0"/>
              <a:t>α </a:t>
            </a:r>
            <a:r>
              <a:rPr lang="ru-RU" dirty="0" err="1"/>
              <a:t>ευ</a:t>
            </a:r>
            <a:r>
              <a:rPr lang="ru-RU" dirty="0"/>
              <a:t>α</a:t>
            </a:r>
            <a:r>
              <a:rPr lang="ru-RU" dirty="0" err="1"/>
              <a:t>ίσθητ</a:t>
            </a:r>
            <a:r>
              <a:rPr lang="ru-RU" dirty="0"/>
              <a:t>α </a:t>
            </a:r>
            <a:r>
              <a:rPr lang="ru-RU" dirty="0" err="1"/>
              <a:t>οικοσυστήμ</a:t>
            </a:r>
            <a:r>
              <a:rPr lang="ru-RU" dirty="0"/>
              <a:t>α</a:t>
            </a:r>
            <a:r>
              <a:rPr lang="ru-RU" dirty="0" err="1"/>
              <a:t>τ</a:t>
            </a:r>
            <a:r>
              <a:rPr lang="ru-RU" dirty="0"/>
              <a:t>α.</a:t>
            </a:r>
          </a:p>
        </p:txBody>
      </p:sp>
      <p:pic>
        <p:nvPicPr>
          <p:cNvPr id="9" name="Рисунок 8" descr="Изображение выглядит как небо, на открытом воздухе, облако, земля&#10;&#10;Контент, сгенерированный ИИ, может содержать ошибки.">
            <a:extLst>
              <a:ext uri="{FF2B5EF4-FFF2-40B4-BE49-F238E27FC236}">
                <a16:creationId xmlns:a16="http://schemas.microsoft.com/office/drawing/2014/main" id="{2792EAA3-EC7C-901D-7652-C2B677D18545}"/>
              </a:ext>
            </a:extLst>
          </p:cNvPr>
          <p:cNvPicPr>
            <a:picLocks noChangeAspect="1"/>
          </p:cNvPicPr>
          <p:nvPr/>
        </p:nvPicPr>
        <p:blipFill>
          <a:blip r:embed="rId2"/>
          <a:stretch>
            <a:fillRect/>
          </a:stretch>
        </p:blipFill>
        <p:spPr>
          <a:xfrm>
            <a:off x="356507" y="3831772"/>
            <a:ext cx="4344923" cy="2511516"/>
          </a:xfrm>
          <a:prstGeom prst="rect">
            <a:avLst/>
          </a:prstGeom>
        </p:spPr>
      </p:pic>
      <p:pic>
        <p:nvPicPr>
          <p:cNvPr id="11" name="Рисунок 10" descr="Изображение выглядит как вода, на открытом воздухе, гора, пейзаж&#10;&#10;Контент, сгенерированный ИИ, может содержать ошибки.">
            <a:extLst>
              <a:ext uri="{FF2B5EF4-FFF2-40B4-BE49-F238E27FC236}">
                <a16:creationId xmlns:a16="http://schemas.microsoft.com/office/drawing/2014/main" id="{3C0D699D-BD47-F376-9B91-F6C69A854C58}"/>
              </a:ext>
            </a:extLst>
          </p:cNvPr>
          <p:cNvPicPr>
            <a:picLocks noChangeAspect="1"/>
          </p:cNvPicPr>
          <p:nvPr/>
        </p:nvPicPr>
        <p:blipFill>
          <a:blip r:embed="rId3"/>
          <a:stretch>
            <a:fillRect/>
          </a:stretch>
        </p:blipFill>
        <p:spPr>
          <a:xfrm>
            <a:off x="7402285" y="464820"/>
            <a:ext cx="4274457" cy="2400820"/>
          </a:xfrm>
          <a:prstGeom prst="rect">
            <a:avLst/>
          </a:prstGeom>
        </p:spPr>
      </p:pic>
    </p:spTree>
    <p:extLst>
      <p:ext uri="{BB962C8B-B14F-4D97-AF65-F5344CB8AC3E}">
        <p14:creationId xmlns:p14="http://schemas.microsoft.com/office/powerpoint/2010/main" val="281535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76A4CC-15E9-5A3E-B80D-FAA8C815ED14}"/>
              </a:ext>
            </a:extLst>
          </p:cNvPr>
          <p:cNvSpPr>
            <a:spLocks noGrp="1"/>
          </p:cNvSpPr>
          <p:nvPr>
            <p:ph type="ctrTitle"/>
          </p:nvPr>
        </p:nvSpPr>
        <p:spPr>
          <a:xfrm>
            <a:off x="2611807" y="3428998"/>
            <a:ext cx="6053221" cy="2268559"/>
          </a:xfrm>
        </p:spPr>
        <p:txBody>
          <a:bodyPr>
            <a:normAutofit/>
          </a:bodyPr>
          <a:lstStyle/>
          <a:p>
            <a:r>
              <a:rPr lang="ru-RU" sz="2800" b="1" kern="100" dirty="0">
                <a:solidFill>
                  <a:srgbClr val="FFFFFF"/>
                </a:solidFill>
                <a:effectLst/>
                <a:ea typeface="Malgun Gothic" panose="020B0503020000020004" pitchFamily="34" charset="-127"/>
                <a:cs typeface="Times New Roman" panose="02020603050405020304" pitchFamily="18" charset="0"/>
              </a:rPr>
              <a:t>Какие меры уже предприняты и что еще предстоит сделать?</a:t>
            </a:r>
            <a:br>
              <a:rPr lang="ru-RU" sz="2800" b="1" kern="100" dirty="0">
                <a:solidFill>
                  <a:srgbClr val="FFFFFF"/>
                </a:solidFill>
                <a:effectLst/>
                <a:ea typeface="Malgun Gothic" panose="020B0503020000020004" pitchFamily="34" charset="-127"/>
                <a:cs typeface="Times New Roman" panose="02020603050405020304" pitchFamily="18" charset="0"/>
              </a:rPr>
            </a:br>
            <a:br>
              <a:rPr lang="ru-RU" sz="2800" b="1" kern="100" dirty="0">
                <a:solidFill>
                  <a:srgbClr val="FFFFFF"/>
                </a:solidFill>
                <a:effectLst/>
                <a:ea typeface="Malgun Gothic" panose="020B0503020000020004" pitchFamily="34" charset="-127"/>
                <a:cs typeface="Times New Roman" panose="02020603050405020304" pitchFamily="18" charset="0"/>
              </a:rPr>
            </a:br>
            <a:r>
              <a:rPr lang="el-GR" sz="2800" b="1" kern="100" dirty="0">
                <a:solidFill>
                  <a:srgbClr val="FFFFFF"/>
                </a:solidFill>
                <a:effectLst/>
                <a:ea typeface="Malgun Gothic" panose="020B0503020000020004" pitchFamily="34" charset="-127"/>
                <a:cs typeface="Times New Roman" panose="02020603050405020304" pitchFamily="18" charset="0"/>
              </a:rPr>
              <a:t>Ποια μέτρα έχουν ήδη ληφθεί και τι απομένει να γίνει;</a:t>
            </a:r>
            <a:endParaRPr lang="ru-RU" sz="2800" dirty="0"/>
          </a:p>
        </p:txBody>
      </p:sp>
    </p:spTree>
    <p:extLst>
      <p:ext uri="{BB962C8B-B14F-4D97-AF65-F5344CB8AC3E}">
        <p14:creationId xmlns:p14="http://schemas.microsoft.com/office/powerpoint/2010/main" val="319651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F88775-FC93-4916-D560-B33B01230B3C}"/>
              </a:ext>
            </a:extLst>
          </p:cNvPr>
          <p:cNvSpPr txBox="1"/>
          <p:nvPr/>
        </p:nvSpPr>
        <p:spPr>
          <a:xfrm>
            <a:off x="1088570" y="983248"/>
            <a:ext cx="5907315" cy="2246769"/>
          </a:xfrm>
          <a:prstGeom prst="rect">
            <a:avLst/>
          </a:prstGeom>
          <a:noFill/>
        </p:spPr>
        <p:txBody>
          <a:bodyPr wrap="square">
            <a:spAutoFit/>
          </a:bodyPr>
          <a:lstStyle/>
          <a:p>
            <a:pPr marL="285750" indent="-285750">
              <a:buFont typeface="Arial" panose="020B0604020202020204" pitchFamily="34" charset="0"/>
              <a:buChar char="•"/>
            </a:pPr>
            <a:r>
              <a:rPr lang="ru-RU" sz="1400" dirty="0">
                <a:effectLst/>
                <a:ea typeface="Malgun Gothic" panose="020B0503020000020004" pitchFamily="34" charset="-127"/>
              </a:rPr>
              <a:t>Реализуется европейская программа </a:t>
            </a:r>
            <a:r>
              <a:rPr lang="en-US" sz="1400" b="1" dirty="0">
                <a:effectLst/>
                <a:ea typeface="Malgun Gothic" panose="020B0503020000020004" pitchFamily="34" charset="-127"/>
              </a:rPr>
              <a:t>Natura</a:t>
            </a:r>
            <a:r>
              <a:rPr lang="ru-RU" sz="1400" b="1" dirty="0">
                <a:effectLst/>
                <a:ea typeface="Malgun Gothic" panose="020B0503020000020004" pitchFamily="34" charset="-127"/>
              </a:rPr>
              <a:t> 2000</a:t>
            </a:r>
            <a:r>
              <a:rPr lang="ru-RU" sz="1400" dirty="0">
                <a:effectLst/>
                <a:ea typeface="Malgun Gothic" panose="020B0503020000020004" pitchFamily="34" charset="-127"/>
              </a:rPr>
              <a:t>, которая включает защиту флоры и фауны. </a:t>
            </a:r>
            <a:r>
              <a:rPr lang="ru-RU" sz="1400" b="0" i="0" u="none" strike="noStrike" dirty="0">
                <a:effectLst/>
              </a:rPr>
              <a:t>Сеть </a:t>
            </a:r>
            <a:r>
              <a:rPr lang="en-GB" sz="1400" b="0" i="0" u="none" strike="noStrike" dirty="0">
                <a:effectLst/>
              </a:rPr>
              <a:t>Natura 2000 </a:t>
            </a:r>
            <a:r>
              <a:rPr lang="ru-RU" sz="1400" b="0" i="0" u="none" strike="noStrike" dirty="0">
                <a:effectLst/>
              </a:rPr>
              <a:t>направлена на обеспечение сохранения и благоприятного статуса исчезающих местообитаний и видов по всей Европе </a:t>
            </a:r>
          </a:p>
          <a:p>
            <a:pPr marL="285750" indent="-285750">
              <a:buFont typeface="Arial" panose="020B0604020202020204" pitchFamily="34" charset="0"/>
              <a:buChar char="•"/>
            </a:pPr>
            <a:endParaRPr lang="ru-RU" sz="1400" dirty="0">
              <a:effectLst/>
              <a:ea typeface="Malgun Gothic" panose="020B0503020000020004" pitchFamily="34" charset="-127"/>
            </a:endParaRPr>
          </a:p>
          <a:p>
            <a:pPr marL="285750" indent="-285750">
              <a:buFont typeface="Arial" panose="020B0604020202020204" pitchFamily="34" charset="0"/>
              <a:buChar char="•"/>
            </a:pPr>
            <a:r>
              <a:rPr lang="el-GR" sz="1400" dirty="0"/>
              <a:t>Υλοποιείται το ευρωπαϊκό πρόγραμμα </a:t>
            </a:r>
            <a:r>
              <a:rPr lang="en-GB" sz="1400" dirty="0"/>
              <a:t>Natura 2000 </a:t>
            </a:r>
            <a:r>
              <a:rPr lang="el-GR" sz="1400" dirty="0"/>
              <a:t>που περιλαμβάνει την προστασία της χλωρίδας και της πανίδας.</a:t>
            </a:r>
            <a:r>
              <a:rPr lang="ru-RU" sz="1400" dirty="0"/>
              <a:t> </a:t>
            </a:r>
            <a:r>
              <a:rPr lang="el-GR" sz="1400" dirty="0"/>
              <a:t>Το δίκτυο </a:t>
            </a:r>
            <a:r>
              <a:rPr lang="en-GB" sz="1400" dirty="0"/>
              <a:t>Natura 2000 </a:t>
            </a:r>
            <a:r>
              <a:rPr lang="el-GR" sz="1400" dirty="0"/>
              <a:t>στοχεύει στη διασφάλιση της διατήρησης και της ευνοϊκής κατάστασης των απειλούμενων </a:t>
            </a:r>
            <a:r>
              <a:rPr lang="el-GR" sz="1400" dirty="0" err="1"/>
              <a:t>οικοτόπων</a:t>
            </a:r>
            <a:r>
              <a:rPr lang="el-GR" sz="1400" dirty="0"/>
              <a:t> και ειδών σε ολόκληρη την Ευρώπη</a:t>
            </a:r>
            <a:endParaRPr lang="ru-RU" sz="1400" dirty="0"/>
          </a:p>
        </p:txBody>
      </p:sp>
      <p:pic>
        <p:nvPicPr>
          <p:cNvPr id="5" name="Рисунок 4" descr="Изображение выглядит как графический дизайн, Графика, плакат, Шрифт&#10;&#10;Контент, сгенерированный ИИ, может содержать ошибки.">
            <a:extLst>
              <a:ext uri="{FF2B5EF4-FFF2-40B4-BE49-F238E27FC236}">
                <a16:creationId xmlns:a16="http://schemas.microsoft.com/office/drawing/2014/main" id="{CF110E92-2601-6F7F-E16B-98BDB4F5F4CB}"/>
              </a:ext>
            </a:extLst>
          </p:cNvPr>
          <p:cNvPicPr>
            <a:picLocks noChangeAspect="1"/>
          </p:cNvPicPr>
          <p:nvPr/>
        </p:nvPicPr>
        <p:blipFill>
          <a:blip r:embed="rId2"/>
          <a:stretch>
            <a:fillRect/>
          </a:stretch>
        </p:blipFill>
        <p:spPr>
          <a:xfrm>
            <a:off x="8171543" y="168526"/>
            <a:ext cx="2931886" cy="2037661"/>
          </a:xfrm>
          <a:prstGeom prst="rect">
            <a:avLst/>
          </a:prstGeom>
        </p:spPr>
      </p:pic>
      <p:sp>
        <p:nvSpPr>
          <p:cNvPr id="9" name="TextBox 8">
            <a:extLst>
              <a:ext uri="{FF2B5EF4-FFF2-40B4-BE49-F238E27FC236}">
                <a16:creationId xmlns:a16="http://schemas.microsoft.com/office/drawing/2014/main" id="{9C971B97-9FC4-65CB-81D0-5A329DFE5E92}"/>
              </a:ext>
            </a:extLst>
          </p:cNvPr>
          <p:cNvSpPr txBox="1"/>
          <p:nvPr/>
        </p:nvSpPr>
        <p:spPr>
          <a:xfrm>
            <a:off x="1088571" y="168526"/>
            <a:ext cx="6865258" cy="646331"/>
          </a:xfrm>
          <a:prstGeom prst="rect">
            <a:avLst/>
          </a:prstGeom>
          <a:noFill/>
        </p:spPr>
        <p:txBody>
          <a:bodyPr wrap="square">
            <a:spAutoFit/>
          </a:bodyPr>
          <a:lstStyle/>
          <a:p>
            <a:r>
              <a:rPr lang="ru-RU" sz="1800" b="1" kern="100" dirty="0">
                <a:effectLst/>
                <a:latin typeface="+mj-lt"/>
                <a:ea typeface="Malgun Gothic" panose="020B0503020000020004" pitchFamily="34" charset="-127"/>
                <a:cs typeface="Times New Roman" panose="02020603050405020304" pitchFamily="18" charset="0"/>
              </a:rPr>
              <a:t>Действия, предпринятые государством и организациями.</a:t>
            </a:r>
          </a:p>
          <a:p>
            <a:r>
              <a:rPr lang="el-GR" sz="1800" b="1" kern="100" dirty="0">
                <a:effectLst/>
                <a:latin typeface="+mj-lt"/>
                <a:ea typeface="Malgun Gothic" panose="020B0503020000020004" pitchFamily="34" charset="-127"/>
                <a:cs typeface="Times New Roman" panose="02020603050405020304" pitchFamily="18" charset="0"/>
              </a:rPr>
              <a:t>Δράσεις από το κράτος και τους οργανισμούς.</a:t>
            </a:r>
            <a:endParaRPr lang="ru-RU" sz="1800" b="1" kern="100" dirty="0">
              <a:effectLst/>
              <a:latin typeface="+mj-lt"/>
              <a:ea typeface="Malgun Gothic" panose="020B0503020000020004" pitchFamily="34" charset="-127"/>
              <a:cs typeface="Times New Roman" panose="02020603050405020304" pitchFamily="18" charset="0"/>
            </a:endParaRPr>
          </a:p>
        </p:txBody>
      </p:sp>
      <p:sp>
        <p:nvSpPr>
          <p:cNvPr id="11" name="TextBox 10">
            <a:extLst>
              <a:ext uri="{FF2B5EF4-FFF2-40B4-BE49-F238E27FC236}">
                <a16:creationId xmlns:a16="http://schemas.microsoft.com/office/drawing/2014/main" id="{71E77A20-E7EE-BFBF-80E1-FA75F5F08910}"/>
              </a:ext>
            </a:extLst>
          </p:cNvPr>
          <p:cNvSpPr txBox="1"/>
          <p:nvPr/>
        </p:nvSpPr>
        <p:spPr>
          <a:xfrm>
            <a:off x="1088570" y="3390090"/>
            <a:ext cx="6444344" cy="2031325"/>
          </a:xfrm>
          <a:prstGeom prst="rect">
            <a:avLst/>
          </a:prstGeom>
          <a:noFill/>
        </p:spPr>
        <p:txBody>
          <a:bodyPr wrap="square">
            <a:spAutoFit/>
          </a:bodyPr>
          <a:lstStyle/>
          <a:p>
            <a:pPr marL="285750" indent="-285750">
              <a:buFont typeface="Arial" panose="020B0604020202020204" pitchFamily="34" charset="0"/>
              <a:buChar char="•"/>
            </a:pPr>
            <a:r>
              <a:rPr lang="ru-RU" sz="1400" kern="100" dirty="0">
                <a:ea typeface="Malgun Gothic" panose="020B0503020000020004" pitchFamily="34" charset="-127"/>
                <a:cs typeface="Times New Roman" panose="02020603050405020304" pitchFamily="18" charset="0"/>
              </a:rPr>
              <a:t>Б</a:t>
            </a:r>
            <a:r>
              <a:rPr lang="ru-RU" sz="1400" kern="100" dirty="0">
                <a:effectLst/>
                <a:ea typeface="Malgun Gothic" panose="020B0503020000020004" pitchFamily="34" charset="-127"/>
                <a:cs typeface="Times New Roman" panose="02020603050405020304" pitchFamily="18" charset="0"/>
              </a:rPr>
              <a:t>ыли созданы фонды для защиты животных, такие как </a:t>
            </a:r>
            <a:r>
              <a:rPr lang="ru-RU" sz="1400" b="1" kern="100" dirty="0">
                <a:effectLst/>
                <a:ea typeface="Malgun Gothic" panose="020B0503020000020004" pitchFamily="34" charset="-127"/>
                <a:cs typeface="Times New Roman" panose="02020603050405020304" pitchFamily="18" charset="0"/>
              </a:rPr>
              <a:t>Общество </a:t>
            </a:r>
            <a:r>
              <a:rPr lang="ru-RU" sz="1400" b="1" kern="100" dirty="0" err="1">
                <a:effectLst/>
                <a:ea typeface="Malgun Gothic" panose="020B0503020000020004" pitchFamily="34" charset="-127"/>
                <a:cs typeface="Times New Roman" panose="02020603050405020304" pitchFamily="18" charset="0"/>
              </a:rPr>
              <a:t>Арктурос</a:t>
            </a:r>
            <a:r>
              <a:rPr lang="ru-RU" sz="1400" b="1" kern="100" dirty="0">
                <a:effectLst/>
                <a:ea typeface="Malgun Gothic" panose="020B0503020000020004" pitchFamily="34" charset="-127"/>
                <a:cs typeface="Times New Roman" panose="02020603050405020304" pitchFamily="18" charset="0"/>
              </a:rPr>
              <a:t> по защите диких медведей в Эпире и Больница дикой природы Эгина</a:t>
            </a:r>
            <a:r>
              <a:rPr lang="ru-RU" sz="1400" kern="100" dirty="0">
                <a:effectLst/>
                <a:ea typeface="Malgun Gothic" panose="020B0503020000020004" pitchFamily="34" charset="-127"/>
                <a:cs typeface="Times New Roman" panose="02020603050405020304" pitchFamily="18" charset="0"/>
              </a:rPr>
              <a:t>, которая работает как реабилитационный центр для больных или раненых животных и птиц.</a:t>
            </a:r>
          </a:p>
          <a:p>
            <a:pPr marL="285750" indent="-285750">
              <a:buFont typeface="Arial" panose="020B0604020202020204" pitchFamily="34" charset="0"/>
              <a:buChar char="•"/>
            </a:pPr>
            <a:endParaRPr lang="ru-RU" sz="1400" kern="100" dirty="0">
              <a:effectLst/>
              <a:ea typeface="Malgun Gothic" panose="020B0503020000020004" pitchFamily="34" charset="-127"/>
              <a:cs typeface="Times New Roman" panose="02020603050405020304" pitchFamily="18" charset="0"/>
            </a:endParaRPr>
          </a:p>
          <a:p>
            <a:pPr marL="285750" indent="-285750">
              <a:buFont typeface="Arial" panose="020B0604020202020204" pitchFamily="34" charset="0"/>
              <a:buChar char="•"/>
            </a:pPr>
            <a:r>
              <a:rPr lang="el-GR" sz="1400" kern="100" dirty="0">
                <a:ea typeface="Malgun Gothic" panose="020B0503020000020004" pitchFamily="34" charset="-127"/>
                <a:cs typeface="Times New Roman" panose="02020603050405020304" pitchFamily="18" charset="0"/>
              </a:rPr>
              <a:t>Έχουν δημιουργηθεί ιδρύματα για την προστασία των ζώων, όπως η </a:t>
            </a:r>
            <a:r>
              <a:rPr lang="el-GR" sz="1400" b="1" kern="100" dirty="0">
                <a:ea typeface="Malgun Gothic" panose="020B0503020000020004" pitchFamily="34" charset="-127"/>
                <a:cs typeface="Times New Roman" panose="02020603050405020304" pitchFamily="18" charset="0"/>
              </a:rPr>
              <a:t>Εταιρεία Προστασίας </a:t>
            </a:r>
            <a:r>
              <a:rPr lang="el-GR" sz="1400" b="1" kern="100" dirty="0" err="1">
                <a:ea typeface="Malgun Gothic" panose="020B0503020000020004" pitchFamily="34" charset="-127"/>
                <a:cs typeface="Times New Roman" panose="02020603050405020304" pitchFamily="18" charset="0"/>
              </a:rPr>
              <a:t>Αγριών</a:t>
            </a:r>
            <a:r>
              <a:rPr lang="el-GR" sz="1400" b="1" kern="100" dirty="0">
                <a:ea typeface="Malgun Gothic" panose="020B0503020000020004" pitchFamily="34" charset="-127"/>
                <a:cs typeface="Times New Roman" panose="02020603050405020304" pitchFamily="18" charset="0"/>
              </a:rPr>
              <a:t> Αρκούδων στην Ήπειρο Αρκτούρος </a:t>
            </a:r>
            <a:r>
              <a:rPr lang="el-GR" sz="1400" kern="100" dirty="0">
                <a:ea typeface="Malgun Gothic" panose="020B0503020000020004" pitchFamily="34" charset="-127"/>
                <a:cs typeface="Times New Roman" panose="02020603050405020304" pitchFamily="18" charset="0"/>
              </a:rPr>
              <a:t>και το </a:t>
            </a:r>
            <a:r>
              <a:rPr lang="el-GR" sz="1400" b="1" kern="100" dirty="0">
                <a:ea typeface="Malgun Gothic" panose="020B0503020000020004" pitchFamily="34" charset="-127"/>
                <a:cs typeface="Times New Roman" panose="02020603050405020304" pitchFamily="18" charset="0"/>
              </a:rPr>
              <a:t>Νοσοκομείο Άγριας Ζωής Αίγινα</a:t>
            </a:r>
            <a:r>
              <a:rPr lang="el-GR" sz="1400" kern="100" dirty="0">
                <a:ea typeface="Malgun Gothic" panose="020B0503020000020004" pitchFamily="34" charset="-127"/>
                <a:cs typeface="Times New Roman" panose="02020603050405020304" pitchFamily="18" charset="0"/>
              </a:rPr>
              <a:t>ς, που λειτουργεί ως κέντρο αποκατάστασης άρρωστων ή τραυματισμένων ζώων και πτηνών.</a:t>
            </a:r>
            <a:endParaRPr lang="ru-RU" sz="1400" kern="100" dirty="0">
              <a:ea typeface="Malgun Gothic" panose="020B0503020000020004" pitchFamily="34" charset="-127"/>
              <a:cs typeface="Times New Roman" panose="02020603050405020304" pitchFamily="18" charset="0"/>
            </a:endParaRPr>
          </a:p>
        </p:txBody>
      </p:sp>
      <p:sp>
        <p:nvSpPr>
          <p:cNvPr id="13" name="TextBox 12">
            <a:extLst>
              <a:ext uri="{FF2B5EF4-FFF2-40B4-BE49-F238E27FC236}">
                <a16:creationId xmlns:a16="http://schemas.microsoft.com/office/drawing/2014/main" id="{E74ECA17-843B-1781-4532-58579DE624CA}"/>
              </a:ext>
            </a:extLst>
          </p:cNvPr>
          <p:cNvSpPr txBox="1"/>
          <p:nvPr/>
        </p:nvSpPr>
        <p:spPr>
          <a:xfrm>
            <a:off x="7431314" y="2072232"/>
            <a:ext cx="4042228" cy="3108543"/>
          </a:xfrm>
          <a:prstGeom prst="rect">
            <a:avLst/>
          </a:prstGeom>
          <a:noFill/>
        </p:spPr>
        <p:txBody>
          <a:bodyPr wrap="square">
            <a:spAutoFit/>
          </a:bodyPr>
          <a:lstStyle/>
          <a:p>
            <a:endParaRPr lang="ru-RU" sz="1400" b="1" kern="100" dirty="0">
              <a:ea typeface="Malgun Gothic" panose="020B0503020000020004" pitchFamily="34" charset="-127"/>
              <a:cs typeface="Times New Roman" panose="02020603050405020304" pitchFamily="18" charset="0"/>
            </a:endParaRPr>
          </a:p>
          <a:p>
            <a:pPr marL="285750" indent="-285750">
              <a:buFont typeface="Arial" panose="020B0604020202020204" pitchFamily="34" charset="0"/>
              <a:buChar char="•"/>
            </a:pPr>
            <a:r>
              <a:rPr lang="ru-RU" sz="1400" b="1" kern="100" dirty="0">
                <a:effectLst/>
                <a:ea typeface="Malgun Gothic" panose="020B0503020000020004" pitchFamily="34" charset="-127"/>
                <a:cs typeface="Times New Roman" panose="02020603050405020304" pitchFamily="18" charset="0"/>
              </a:rPr>
              <a:t>Новые экологические веб-сайты и форумы </a:t>
            </a:r>
            <a:r>
              <a:rPr lang="ru-RU" sz="1400" kern="100" dirty="0">
                <a:effectLst/>
                <a:ea typeface="Malgun Gothic" panose="020B0503020000020004" pitchFamily="34" charset="-127"/>
                <a:cs typeface="Times New Roman" panose="02020603050405020304" pitchFamily="18" charset="0"/>
              </a:rPr>
              <a:t>также информируют людей об опасностях, с которыми сталкивается греческая окружающая среда, и продвигают важность заботы об окружающей среде.</a:t>
            </a:r>
          </a:p>
          <a:p>
            <a:endParaRPr lang="ru-RU" sz="1400" kern="100" dirty="0">
              <a:ea typeface="Malgun Gothic" panose="020B0503020000020004" pitchFamily="34" charset="-127"/>
              <a:cs typeface="Times New Roman" panose="02020603050405020304" pitchFamily="18" charset="0"/>
            </a:endParaRPr>
          </a:p>
          <a:p>
            <a:pPr marL="285750" indent="-285750">
              <a:buFont typeface="Arial" panose="020B0604020202020204" pitchFamily="34" charset="0"/>
              <a:buChar char="•"/>
            </a:pPr>
            <a:r>
              <a:rPr lang="el-GR" sz="1400" kern="100" dirty="0">
                <a:effectLst/>
                <a:ea typeface="Malgun Gothic" panose="020B0503020000020004" pitchFamily="34" charset="-127"/>
                <a:cs typeface="Times New Roman" panose="02020603050405020304" pitchFamily="18" charset="0"/>
              </a:rPr>
              <a:t>Νέες περιβαλλοντικές ιστοσελίδες και φόρουμ ενημερώνουν επίσης τους ανθρώπους για τους κινδύνους που αντιμετωπίζει το ελληνικό περιβάλλον και προωθούν νέες, φιλικές προς το περιβάλλον συμπεριφορές.</a:t>
            </a:r>
            <a:endParaRPr lang="ru-RU" sz="1400" kern="100" dirty="0">
              <a:effectLst/>
              <a:ea typeface="Malgun Gothic" panose="020B0503020000020004" pitchFamily="34" charset="-127"/>
              <a:cs typeface="Times New Roman" panose="02020603050405020304" pitchFamily="18" charset="0"/>
            </a:endParaRPr>
          </a:p>
        </p:txBody>
      </p:sp>
      <p:pic>
        <p:nvPicPr>
          <p:cNvPr id="15" name="Рисунок 14" descr="Изображение выглядит как текст, Шрифт, логотип, Графика&#10;&#10;Контент, сгенерированный ИИ, может содержать ошибки.">
            <a:extLst>
              <a:ext uri="{FF2B5EF4-FFF2-40B4-BE49-F238E27FC236}">
                <a16:creationId xmlns:a16="http://schemas.microsoft.com/office/drawing/2014/main" id="{23B85708-FD9B-89DE-6C4E-DFFFEC4B311A}"/>
              </a:ext>
            </a:extLst>
          </p:cNvPr>
          <p:cNvPicPr>
            <a:picLocks noChangeAspect="1"/>
          </p:cNvPicPr>
          <p:nvPr/>
        </p:nvPicPr>
        <p:blipFill>
          <a:blip r:embed="rId3"/>
          <a:stretch>
            <a:fillRect/>
          </a:stretch>
        </p:blipFill>
        <p:spPr>
          <a:xfrm>
            <a:off x="156231" y="5459227"/>
            <a:ext cx="2285796" cy="1280046"/>
          </a:xfrm>
          <a:prstGeom prst="rect">
            <a:avLst/>
          </a:prstGeom>
        </p:spPr>
      </p:pic>
    </p:spTree>
    <p:extLst>
      <p:ext uri="{BB962C8B-B14F-4D97-AF65-F5344CB8AC3E}">
        <p14:creationId xmlns:p14="http://schemas.microsoft.com/office/powerpoint/2010/main" val="159724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linds(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7AB2CC-EA41-2AB9-0A59-236E01BF673B}"/>
              </a:ext>
            </a:extLst>
          </p:cNvPr>
          <p:cNvSpPr txBox="1"/>
          <p:nvPr/>
        </p:nvSpPr>
        <p:spPr>
          <a:xfrm>
            <a:off x="1167618" y="223297"/>
            <a:ext cx="6098344" cy="646331"/>
          </a:xfrm>
          <a:prstGeom prst="rect">
            <a:avLst/>
          </a:prstGeom>
          <a:noFill/>
        </p:spPr>
        <p:txBody>
          <a:bodyPr wrap="square">
            <a:spAutoFit/>
          </a:bodyPr>
          <a:lstStyle/>
          <a:p>
            <a:pPr lvl="0"/>
            <a:r>
              <a:rPr lang="ru-RU" sz="1800" b="1" kern="100" dirty="0">
                <a:effectLst/>
                <a:latin typeface="+mj-lt"/>
                <a:ea typeface="Malgun Gothic" panose="020B0503020000020004" pitchFamily="34" charset="-127"/>
                <a:cs typeface="Times New Roman" panose="02020603050405020304" pitchFamily="18" charset="0"/>
              </a:rPr>
              <a:t>Охраняемые территории.</a:t>
            </a:r>
          </a:p>
          <a:p>
            <a:pPr lvl="0"/>
            <a:r>
              <a:rPr lang="el-GR" sz="1800" b="1" kern="100" dirty="0">
                <a:effectLst/>
                <a:latin typeface="+mj-lt"/>
                <a:ea typeface="Malgun Gothic" panose="020B0503020000020004" pitchFamily="34" charset="-127"/>
                <a:cs typeface="Times New Roman" panose="02020603050405020304" pitchFamily="18" charset="0"/>
              </a:rPr>
              <a:t>Προστατευόμενες περιοχές.</a:t>
            </a:r>
            <a:endParaRPr lang="ru-RU" sz="1800" b="1" kern="100" dirty="0">
              <a:effectLst/>
              <a:latin typeface="+mj-lt"/>
              <a:ea typeface="Malgun Gothic" panose="020B0503020000020004" pitchFamily="34" charset="-127"/>
              <a:cs typeface="Times New Roman" panose="02020603050405020304" pitchFamily="18" charset="0"/>
            </a:endParaRPr>
          </a:p>
        </p:txBody>
      </p:sp>
      <p:sp>
        <p:nvSpPr>
          <p:cNvPr id="7" name="TextBox 6">
            <a:extLst>
              <a:ext uri="{FF2B5EF4-FFF2-40B4-BE49-F238E27FC236}">
                <a16:creationId xmlns:a16="http://schemas.microsoft.com/office/drawing/2014/main" id="{C48393C6-55BF-0475-B4CA-FCAA085C17B6}"/>
              </a:ext>
            </a:extLst>
          </p:cNvPr>
          <p:cNvSpPr txBox="1"/>
          <p:nvPr/>
        </p:nvSpPr>
        <p:spPr>
          <a:xfrm>
            <a:off x="1292469" y="1050083"/>
            <a:ext cx="10014439" cy="1477328"/>
          </a:xfrm>
          <a:prstGeom prst="rect">
            <a:avLst/>
          </a:prstGeom>
          <a:noFill/>
        </p:spPr>
        <p:txBody>
          <a:bodyPr wrap="square">
            <a:spAutoFit/>
          </a:bodyPr>
          <a:lstStyle/>
          <a:p>
            <a:r>
              <a:rPr lang="ru-RU" sz="1800" kern="100" dirty="0">
                <a:effectLst/>
                <a:ea typeface="Malgun Gothic" panose="020B0503020000020004" pitchFamily="34" charset="-127"/>
                <a:cs typeface="Times New Roman" panose="02020603050405020304" pitchFamily="18" charset="0"/>
              </a:rPr>
              <a:t>В настоящее время 34,9% сухопутной территории Греции обозначены как охраняемые территории, что значительно превышает показатель ЕС в 26,4%. Стратегия ЕС по биоразнообразию поставила цель достичь 30% покрытия охраняемых территорий на уровне ЕС к 2030 году. С покрытием 19,78% в своих морских водах Греция превосходит показатель ЕС в 12,1%.</a:t>
            </a:r>
          </a:p>
        </p:txBody>
      </p:sp>
      <p:sp>
        <p:nvSpPr>
          <p:cNvPr id="9" name="TextBox 8">
            <a:extLst>
              <a:ext uri="{FF2B5EF4-FFF2-40B4-BE49-F238E27FC236}">
                <a16:creationId xmlns:a16="http://schemas.microsoft.com/office/drawing/2014/main" id="{47F7122F-7BF7-197A-1293-4D104826616D}"/>
              </a:ext>
            </a:extLst>
          </p:cNvPr>
          <p:cNvSpPr txBox="1"/>
          <p:nvPr/>
        </p:nvSpPr>
        <p:spPr>
          <a:xfrm>
            <a:off x="1292469" y="2527411"/>
            <a:ext cx="9592408" cy="1477328"/>
          </a:xfrm>
          <a:prstGeom prst="rect">
            <a:avLst/>
          </a:prstGeom>
          <a:noFill/>
        </p:spPr>
        <p:txBody>
          <a:bodyPr wrap="square">
            <a:spAutoFit/>
          </a:bodyPr>
          <a:lstStyle/>
          <a:p>
            <a:r>
              <a:rPr lang="ru-RU" dirty="0" err="1"/>
              <a:t>Ε</a:t>
            </a:r>
            <a:r>
              <a:rPr lang="ru-RU" dirty="0"/>
              <a:t>π</a:t>
            </a:r>
            <a:r>
              <a:rPr lang="ru-RU" dirty="0" err="1"/>
              <a:t>ί</a:t>
            </a:r>
            <a:r>
              <a:rPr lang="ru-RU" dirty="0"/>
              <a:t> </a:t>
            </a:r>
            <a:r>
              <a:rPr lang="ru-RU" dirty="0" err="1"/>
              <a:t>του</a:t>
            </a:r>
            <a:r>
              <a:rPr lang="ru-RU" dirty="0"/>
              <a:t> πα</a:t>
            </a:r>
            <a:r>
              <a:rPr lang="ru-RU" dirty="0" err="1"/>
              <a:t>ρόντος</a:t>
            </a:r>
            <a:r>
              <a:rPr lang="ru-RU" dirty="0"/>
              <a:t>, </a:t>
            </a:r>
            <a:r>
              <a:rPr lang="ru-RU" dirty="0" err="1"/>
              <a:t>το</a:t>
            </a:r>
            <a:r>
              <a:rPr lang="ru-RU" dirty="0"/>
              <a:t> 34,9% </a:t>
            </a:r>
            <a:r>
              <a:rPr lang="ru-RU" dirty="0" err="1"/>
              <a:t>της</a:t>
            </a:r>
            <a:r>
              <a:rPr lang="ru-RU" dirty="0"/>
              <a:t> </a:t>
            </a:r>
            <a:r>
              <a:rPr lang="ru-RU" dirty="0" err="1"/>
              <a:t>χερσ</a:t>
            </a:r>
            <a:r>
              <a:rPr lang="ru-RU" dirty="0"/>
              <a:t>α</a:t>
            </a:r>
            <a:r>
              <a:rPr lang="ru-RU" dirty="0" err="1"/>
              <a:t>ί</a:t>
            </a:r>
            <a:r>
              <a:rPr lang="ru-RU" dirty="0"/>
              <a:t>α</a:t>
            </a:r>
            <a:r>
              <a:rPr lang="ru-RU" dirty="0" err="1"/>
              <a:t>ς</a:t>
            </a:r>
            <a:r>
              <a:rPr lang="ru-RU" dirty="0"/>
              <a:t> </a:t>
            </a:r>
            <a:r>
              <a:rPr lang="ru-RU" dirty="0" err="1"/>
              <a:t>έκτ</a:t>
            </a:r>
            <a:r>
              <a:rPr lang="ru-RU" dirty="0"/>
              <a:t>α</a:t>
            </a:r>
            <a:r>
              <a:rPr lang="ru-RU" dirty="0" err="1"/>
              <a:t>σης</a:t>
            </a:r>
            <a:r>
              <a:rPr lang="ru-RU" dirty="0"/>
              <a:t> </a:t>
            </a:r>
            <a:r>
              <a:rPr lang="ru-RU" dirty="0" err="1"/>
              <a:t>της</a:t>
            </a:r>
            <a:r>
              <a:rPr lang="ru-RU" dirty="0"/>
              <a:t> </a:t>
            </a:r>
            <a:r>
              <a:rPr lang="ru-RU" dirty="0" err="1"/>
              <a:t>Ελλάδ</a:t>
            </a:r>
            <a:r>
              <a:rPr lang="ru-RU" dirty="0"/>
              <a:t>α</a:t>
            </a:r>
            <a:r>
              <a:rPr lang="ru-RU" dirty="0" err="1"/>
              <a:t>ς</a:t>
            </a:r>
            <a:r>
              <a:rPr lang="ru-RU" dirty="0"/>
              <a:t> </a:t>
            </a:r>
            <a:r>
              <a:rPr lang="ru-RU" dirty="0" err="1"/>
              <a:t>χ</a:t>
            </a:r>
            <a:r>
              <a:rPr lang="ru-RU" dirty="0"/>
              <a:t>α</a:t>
            </a:r>
            <a:r>
              <a:rPr lang="ru-RU" dirty="0" err="1"/>
              <a:t>ρ</a:t>
            </a:r>
            <a:r>
              <a:rPr lang="ru-RU" dirty="0"/>
              <a:t>α</a:t>
            </a:r>
            <a:r>
              <a:rPr lang="ru-RU" dirty="0" err="1"/>
              <a:t>κτηρίζετ</a:t>
            </a:r>
            <a:r>
              <a:rPr lang="ru-RU" dirty="0"/>
              <a:t>α</a:t>
            </a:r>
            <a:r>
              <a:rPr lang="ru-RU" dirty="0" err="1"/>
              <a:t>ι</a:t>
            </a:r>
            <a:r>
              <a:rPr lang="ru-RU" dirty="0"/>
              <a:t> </a:t>
            </a:r>
            <a:r>
              <a:rPr lang="ru-RU" dirty="0" err="1"/>
              <a:t>ως</a:t>
            </a:r>
            <a:r>
              <a:rPr lang="ru-RU" dirty="0"/>
              <a:t> π</a:t>
            </a:r>
            <a:r>
              <a:rPr lang="ru-RU" dirty="0" err="1"/>
              <a:t>ροστ</a:t>
            </a:r>
            <a:r>
              <a:rPr lang="ru-RU" dirty="0"/>
              <a:t>α</a:t>
            </a:r>
            <a:r>
              <a:rPr lang="ru-RU" dirty="0" err="1"/>
              <a:t>τευόμενες</a:t>
            </a:r>
            <a:r>
              <a:rPr lang="ru-RU" dirty="0"/>
              <a:t> π</a:t>
            </a:r>
            <a:r>
              <a:rPr lang="ru-RU" dirty="0" err="1"/>
              <a:t>εριοχές</a:t>
            </a:r>
            <a:r>
              <a:rPr lang="ru-RU" dirty="0"/>
              <a:t>, </a:t>
            </a:r>
            <a:r>
              <a:rPr lang="ru-RU" dirty="0" err="1"/>
              <a:t>σημ</a:t>
            </a:r>
            <a:r>
              <a:rPr lang="ru-RU" dirty="0"/>
              <a:t>α</a:t>
            </a:r>
            <a:r>
              <a:rPr lang="ru-RU" dirty="0" err="1"/>
              <a:t>ντικά</a:t>
            </a:r>
            <a:r>
              <a:rPr lang="ru-RU" dirty="0"/>
              <a:t> </a:t>
            </a:r>
            <a:r>
              <a:rPr lang="ru-RU" dirty="0" err="1"/>
              <a:t>υψηλότερο</a:t>
            </a:r>
            <a:r>
              <a:rPr lang="ru-RU" dirty="0"/>
              <a:t> απ</a:t>
            </a:r>
            <a:r>
              <a:rPr lang="ru-RU" dirty="0" err="1"/>
              <a:t>ό</a:t>
            </a:r>
            <a:r>
              <a:rPr lang="ru-RU" dirty="0"/>
              <a:t> </a:t>
            </a:r>
            <a:r>
              <a:rPr lang="ru-RU" dirty="0" err="1"/>
              <a:t>το</a:t>
            </a:r>
            <a:r>
              <a:rPr lang="ru-RU" dirty="0"/>
              <a:t> π</a:t>
            </a:r>
            <a:r>
              <a:rPr lang="ru-RU" dirty="0" err="1"/>
              <a:t>οσοστό</a:t>
            </a:r>
            <a:r>
              <a:rPr lang="ru-RU" dirty="0"/>
              <a:t> </a:t>
            </a:r>
            <a:r>
              <a:rPr lang="ru-RU" dirty="0" err="1"/>
              <a:t>της</a:t>
            </a:r>
            <a:r>
              <a:rPr lang="ru-RU" dirty="0"/>
              <a:t> ΕΕ π</a:t>
            </a:r>
            <a:r>
              <a:rPr lang="ru-RU" dirty="0" err="1"/>
              <a:t>ου</a:t>
            </a:r>
            <a:r>
              <a:rPr lang="ru-RU" dirty="0"/>
              <a:t> </a:t>
            </a:r>
            <a:r>
              <a:rPr lang="ru-RU" dirty="0" err="1"/>
              <a:t>είν</a:t>
            </a:r>
            <a:r>
              <a:rPr lang="ru-RU" dirty="0"/>
              <a:t>α</a:t>
            </a:r>
            <a:r>
              <a:rPr lang="ru-RU" dirty="0" err="1"/>
              <a:t>ι</a:t>
            </a:r>
            <a:r>
              <a:rPr lang="ru-RU" dirty="0"/>
              <a:t> 26,4%. </a:t>
            </a:r>
            <a:r>
              <a:rPr lang="ru-RU" dirty="0" err="1"/>
              <a:t>Η</a:t>
            </a:r>
            <a:r>
              <a:rPr lang="ru-RU" dirty="0"/>
              <a:t> </a:t>
            </a:r>
            <a:r>
              <a:rPr lang="ru-RU" dirty="0" err="1"/>
              <a:t>στρ</a:t>
            </a:r>
            <a:r>
              <a:rPr lang="ru-RU" dirty="0"/>
              <a:t>α</a:t>
            </a:r>
            <a:r>
              <a:rPr lang="ru-RU" dirty="0" err="1"/>
              <a:t>τηγική</a:t>
            </a:r>
            <a:r>
              <a:rPr lang="ru-RU" dirty="0"/>
              <a:t> </a:t>
            </a:r>
            <a:r>
              <a:rPr lang="ru-RU" dirty="0" err="1"/>
              <a:t>της</a:t>
            </a:r>
            <a:r>
              <a:rPr lang="ru-RU" dirty="0"/>
              <a:t> ΕΕ </a:t>
            </a:r>
            <a:r>
              <a:rPr lang="ru-RU" dirty="0" err="1"/>
              <a:t>γι</a:t>
            </a:r>
            <a:r>
              <a:rPr lang="ru-RU" dirty="0"/>
              <a:t>α </a:t>
            </a:r>
            <a:r>
              <a:rPr lang="ru-RU" dirty="0" err="1"/>
              <a:t>τη</a:t>
            </a:r>
            <a:r>
              <a:rPr lang="ru-RU" dirty="0"/>
              <a:t> β</a:t>
            </a:r>
            <a:r>
              <a:rPr lang="ru-RU" dirty="0" err="1"/>
              <a:t>ιο</a:t>
            </a:r>
            <a:r>
              <a:rPr lang="ru-RU" dirty="0"/>
              <a:t>π</a:t>
            </a:r>
            <a:r>
              <a:rPr lang="ru-RU" dirty="0" err="1"/>
              <a:t>οικιλότητ</a:t>
            </a:r>
            <a:r>
              <a:rPr lang="ru-RU" dirty="0"/>
              <a:t>α </a:t>
            </a:r>
            <a:r>
              <a:rPr lang="ru-RU" dirty="0" err="1"/>
              <a:t>θέτει</a:t>
            </a:r>
            <a:r>
              <a:rPr lang="ru-RU" dirty="0"/>
              <a:t> </a:t>
            </a:r>
            <a:r>
              <a:rPr lang="ru-RU" dirty="0" err="1"/>
              <a:t>στόχο</a:t>
            </a:r>
            <a:r>
              <a:rPr lang="ru-RU" dirty="0"/>
              <a:t> </a:t>
            </a:r>
            <a:r>
              <a:rPr lang="ru-RU" dirty="0" err="1"/>
              <a:t>κάλυψης</a:t>
            </a:r>
            <a:r>
              <a:rPr lang="ru-RU" dirty="0"/>
              <a:t> 30% π</a:t>
            </a:r>
            <a:r>
              <a:rPr lang="ru-RU" dirty="0" err="1"/>
              <a:t>ροστ</a:t>
            </a:r>
            <a:r>
              <a:rPr lang="ru-RU" dirty="0"/>
              <a:t>α</a:t>
            </a:r>
            <a:r>
              <a:rPr lang="ru-RU" dirty="0" err="1"/>
              <a:t>τευόμενων</a:t>
            </a:r>
            <a:r>
              <a:rPr lang="ru-RU" dirty="0"/>
              <a:t> π</a:t>
            </a:r>
            <a:r>
              <a:rPr lang="ru-RU" dirty="0" err="1"/>
              <a:t>εριοχών</a:t>
            </a:r>
            <a:r>
              <a:rPr lang="ru-RU" dirty="0"/>
              <a:t> </a:t>
            </a:r>
            <a:r>
              <a:rPr lang="ru-RU" dirty="0" err="1"/>
              <a:t>σε</a:t>
            </a:r>
            <a:r>
              <a:rPr lang="ru-RU" dirty="0"/>
              <a:t> </a:t>
            </a:r>
            <a:r>
              <a:rPr lang="ru-RU" dirty="0" err="1"/>
              <a:t>ε</a:t>
            </a:r>
            <a:r>
              <a:rPr lang="ru-RU" dirty="0"/>
              <a:t>π</a:t>
            </a:r>
            <a:r>
              <a:rPr lang="ru-RU" dirty="0" err="1"/>
              <a:t>ί</a:t>
            </a:r>
            <a:r>
              <a:rPr lang="ru-RU" dirty="0"/>
              <a:t>π</a:t>
            </a:r>
            <a:r>
              <a:rPr lang="ru-RU" dirty="0" err="1"/>
              <a:t>εδο</a:t>
            </a:r>
            <a:r>
              <a:rPr lang="ru-RU" dirty="0"/>
              <a:t> ΕΕ </a:t>
            </a:r>
            <a:r>
              <a:rPr lang="ru-RU" dirty="0" err="1"/>
              <a:t>έως</a:t>
            </a:r>
            <a:r>
              <a:rPr lang="ru-RU" dirty="0"/>
              <a:t> </a:t>
            </a:r>
            <a:r>
              <a:rPr lang="ru-RU" dirty="0" err="1"/>
              <a:t>το</a:t>
            </a:r>
            <a:r>
              <a:rPr lang="ru-RU" dirty="0"/>
              <a:t> 2030. </a:t>
            </a:r>
            <a:r>
              <a:rPr lang="ru-RU" dirty="0" err="1"/>
              <a:t>Με</a:t>
            </a:r>
            <a:r>
              <a:rPr lang="ru-RU" dirty="0"/>
              <a:t> </a:t>
            </a:r>
            <a:r>
              <a:rPr lang="ru-RU" dirty="0" err="1"/>
              <a:t>κάλυψη</a:t>
            </a:r>
            <a:r>
              <a:rPr lang="ru-RU" dirty="0"/>
              <a:t> 19,78% </a:t>
            </a:r>
            <a:r>
              <a:rPr lang="ru-RU" dirty="0" err="1"/>
              <a:t>στ</a:t>
            </a:r>
            <a:r>
              <a:rPr lang="ru-RU" dirty="0"/>
              <a:t>α </a:t>
            </a:r>
            <a:r>
              <a:rPr lang="ru-RU" dirty="0" err="1"/>
              <a:t>θ</a:t>
            </a:r>
            <a:r>
              <a:rPr lang="ru-RU" dirty="0"/>
              <a:t>α</a:t>
            </a:r>
            <a:r>
              <a:rPr lang="ru-RU" dirty="0" err="1"/>
              <a:t>λάσσι</a:t>
            </a:r>
            <a:r>
              <a:rPr lang="ru-RU" dirty="0"/>
              <a:t>α </a:t>
            </a:r>
            <a:r>
              <a:rPr lang="ru-RU" dirty="0" err="1"/>
              <a:t>ύδ</a:t>
            </a:r>
            <a:r>
              <a:rPr lang="ru-RU" dirty="0"/>
              <a:t>α</a:t>
            </a:r>
            <a:r>
              <a:rPr lang="ru-RU" dirty="0" err="1"/>
              <a:t>τά</a:t>
            </a:r>
            <a:r>
              <a:rPr lang="ru-RU" dirty="0"/>
              <a:t> </a:t>
            </a:r>
            <a:r>
              <a:rPr lang="ru-RU" dirty="0" err="1"/>
              <a:t>της</a:t>
            </a:r>
            <a:r>
              <a:rPr lang="ru-RU" dirty="0"/>
              <a:t>, </a:t>
            </a:r>
            <a:r>
              <a:rPr lang="ru-RU" dirty="0" err="1"/>
              <a:t>η</a:t>
            </a:r>
            <a:r>
              <a:rPr lang="ru-RU" dirty="0"/>
              <a:t> </a:t>
            </a:r>
            <a:r>
              <a:rPr lang="ru-RU" dirty="0" err="1"/>
              <a:t>Ελλάδ</a:t>
            </a:r>
            <a:r>
              <a:rPr lang="ru-RU" dirty="0"/>
              <a:t>α </a:t>
            </a:r>
            <a:r>
              <a:rPr lang="ru-RU" dirty="0" err="1"/>
              <a:t>ξε</a:t>
            </a:r>
            <a:r>
              <a:rPr lang="ru-RU" dirty="0"/>
              <a:t>π</a:t>
            </a:r>
            <a:r>
              <a:rPr lang="ru-RU" dirty="0" err="1"/>
              <a:t>ερνά</a:t>
            </a:r>
            <a:r>
              <a:rPr lang="ru-RU" dirty="0"/>
              <a:t> </a:t>
            </a:r>
            <a:r>
              <a:rPr lang="ru-RU" dirty="0" err="1"/>
              <a:t>σε</a:t>
            </a:r>
            <a:r>
              <a:rPr lang="ru-RU" dirty="0"/>
              <a:t> απ</a:t>
            </a:r>
            <a:r>
              <a:rPr lang="ru-RU" dirty="0" err="1"/>
              <a:t>όδοση</a:t>
            </a:r>
            <a:r>
              <a:rPr lang="ru-RU" dirty="0"/>
              <a:t> 12,1% </a:t>
            </a:r>
            <a:r>
              <a:rPr lang="ru-RU" dirty="0" err="1"/>
              <a:t>της</a:t>
            </a:r>
            <a:r>
              <a:rPr lang="ru-RU" dirty="0"/>
              <a:t> ΕΕ.</a:t>
            </a:r>
          </a:p>
        </p:txBody>
      </p:sp>
      <p:pic>
        <p:nvPicPr>
          <p:cNvPr id="11" name="Рисунок 10" descr="Изображение выглядит как текст, Шрифт, логотип, дизайн&#10;&#10;Контент, сгенерированный ИИ, может содержать ошибки.">
            <a:extLst>
              <a:ext uri="{FF2B5EF4-FFF2-40B4-BE49-F238E27FC236}">
                <a16:creationId xmlns:a16="http://schemas.microsoft.com/office/drawing/2014/main" id="{DBBDE734-102A-9FB8-FB36-6C3B0EE04927}"/>
              </a:ext>
            </a:extLst>
          </p:cNvPr>
          <p:cNvPicPr>
            <a:picLocks noChangeAspect="1"/>
          </p:cNvPicPr>
          <p:nvPr/>
        </p:nvPicPr>
        <p:blipFill>
          <a:blip r:embed="rId2"/>
          <a:stretch>
            <a:fillRect/>
          </a:stretch>
        </p:blipFill>
        <p:spPr>
          <a:xfrm>
            <a:off x="3156072" y="4365649"/>
            <a:ext cx="5879855" cy="2096474"/>
          </a:xfrm>
          <a:prstGeom prst="rect">
            <a:avLst/>
          </a:prstGeom>
        </p:spPr>
      </p:pic>
    </p:spTree>
    <p:extLst>
      <p:ext uri="{BB962C8B-B14F-4D97-AF65-F5344CB8AC3E}">
        <p14:creationId xmlns:p14="http://schemas.microsoft.com/office/powerpoint/2010/main" val="368033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85C521-D07A-D133-A115-BA419D7F586A}"/>
              </a:ext>
            </a:extLst>
          </p:cNvPr>
          <p:cNvSpPr txBox="1"/>
          <p:nvPr/>
        </p:nvSpPr>
        <p:spPr>
          <a:xfrm>
            <a:off x="1046283" y="166862"/>
            <a:ext cx="10260625" cy="3139321"/>
          </a:xfrm>
          <a:prstGeom prst="rect">
            <a:avLst/>
          </a:prstGeom>
          <a:noFill/>
        </p:spPr>
        <p:txBody>
          <a:bodyPr wrap="square">
            <a:spAutoFit/>
          </a:bodyPr>
          <a:lstStyle/>
          <a:p>
            <a:r>
              <a:rPr lang="ru-RU" dirty="0"/>
              <a:t>В Греции насчитывается 1249 охраняемых территорий, в том числе 803 территории, обозначенных в соответствии с национальным законодательством, и 446 территорий, признанных территориями Natura 2000. Эти территории Natura 2000 обозначены Директивой о птицах, охватывающей 207 особо охраняемых территорий, и Директивой о местообитаниях, охватывающей 265 территорий, имеющих общественное значение.</a:t>
            </a:r>
          </a:p>
          <a:p>
            <a:endParaRPr lang="ru-RU" dirty="0"/>
          </a:p>
          <a:p>
            <a:r>
              <a:rPr lang="ru-RU" dirty="0" err="1"/>
              <a:t>Υ</a:t>
            </a:r>
            <a:r>
              <a:rPr lang="ru-RU" dirty="0"/>
              <a:t>π</a:t>
            </a:r>
            <a:r>
              <a:rPr lang="ru-RU" dirty="0" err="1"/>
              <a:t>άρχουν</a:t>
            </a:r>
            <a:r>
              <a:rPr lang="ru-RU" dirty="0"/>
              <a:t> 1.249 π</a:t>
            </a:r>
            <a:r>
              <a:rPr lang="ru-RU" dirty="0" err="1"/>
              <a:t>ροστ</a:t>
            </a:r>
            <a:r>
              <a:rPr lang="ru-RU" dirty="0"/>
              <a:t>α</a:t>
            </a:r>
            <a:r>
              <a:rPr lang="ru-RU" dirty="0" err="1"/>
              <a:t>τευόμενες</a:t>
            </a:r>
            <a:r>
              <a:rPr lang="ru-RU" dirty="0"/>
              <a:t> π</a:t>
            </a:r>
            <a:r>
              <a:rPr lang="ru-RU" dirty="0" err="1"/>
              <a:t>εριοχές</a:t>
            </a:r>
            <a:r>
              <a:rPr lang="ru-RU" dirty="0"/>
              <a:t> </a:t>
            </a:r>
            <a:r>
              <a:rPr lang="ru-RU" dirty="0" err="1"/>
              <a:t>στην</a:t>
            </a:r>
            <a:r>
              <a:rPr lang="ru-RU" dirty="0"/>
              <a:t> </a:t>
            </a:r>
            <a:r>
              <a:rPr lang="ru-RU" dirty="0" err="1"/>
              <a:t>Ελλάδ</a:t>
            </a:r>
            <a:r>
              <a:rPr lang="ru-RU" dirty="0"/>
              <a:t>α, </a:t>
            </a:r>
            <a:r>
              <a:rPr lang="ru-RU" dirty="0" err="1"/>
              <a:t>εκ</a:t>
            </a:r>
            <a:r>
              <a:rPr lang="ru-RU" dirty="0"/>
              <a:t> </a:t>
            </a:r>
            <a:r>
              <a:rPr lang="ru-RU" dirty="0" err="1"/>
              <a:t>των</a:t>
            </a:r>
            <a:r>
              <a:rPr lang="ru-RU" dirty="0"/>
              <a:t> </a:t>
            </a:r>
            <a:r>
              <a:rPr lang="ru-RU" dirty="0" err="1"/>
              <a:t>ο</a:t>
            </a:r>
            <a:r>
              <a:rPr lang="ru-RU" dirty="0"/>
              <a:t>π</a:t>
            </a:r>
            <a:r>
              <a:rPr lang="ru-RU" dirty="0" err="1"/>
              <a:t>οίων</a:t>
            </a:r>
            <a:r>
              <a:rPr lang="ru-RU" dirty="0"/>
              <a:t> </a:t>
            </a:r>
            <a:r>
              <a:rPr lang="ru-RU" dirty="0" err="1"/>
              <a:t>οι</a:t>
            </a:r>
            <a:r>
              <a:rPr lang="ru-RU" dirty="0"/>
              <a:t> 803 </a:t>
            </a:r>
            <a:r>
              <a:rPr lang="ru-RU" dirty="0" err="1"/>
              <a:t>έχουν</a:t>
            </a:r>
            <a:r>
              <a:rPr lang="ru-RU" dirty="0"/>
              <a:t> </a:t>
            </a:r>
            <a:r>
              <a:rPr lang="ru-RU" dirty="0" err="1"/>
              <a:t>χ</a:t>
            </a:r>
            <a:r>
              <a:rPr lang="ru-RU" dirty="0"/>
              <a:t>α</a:t>
            </a:r>
            <a:r>
              <a:rPr lang="ru-RU" dirty="0" err="1"/>
              <a:t>ρ</a:t>
            </a:r>
            <a:r>
              <a:rPr lang="ru-RU" dirty="0"/>
              <a:t>α</a:t>
            </a:r>
            <a:r>
              <a:rPr lang="ru-RU" dirty="0" err="1"/>
              <a:t>κτηριστεί</a:t>
            </a:r>
            <a:r>
              <a:rPr lang="ru-RU" dirty="0"/>
              <a:t> β</a:t>
            </a:r>
            <a:r>
              <a:rPr lang="ru-RU" dirty="0" err="1"/>
              <a:t>άσει</a:t>
            </a:r>
            <a:r>
              <a:rPr lang="ru-RU" dirty="0"/>
              <a:t> </a:t>
            </a:r>
            <a:r>
              <a:rPr lang="ru-RU" dirty="0" err="1"/>
              <a:t>της</a:t>
            </a:r>
            <a:r>
              <a:rPr lang="ru-RU" dirty="0"/>
              <a:t> </a:t>
            </a:r>
            <a:r>
              <a:rPr lang="ru-RU" dirty="0" err="1"/>
              <a:t>εθνικής</a:t>
            </a:r>
            <a:r>
              <a:rPr lang="ru-RU" dirty="0"/>
              <a:t> </a:t>
            </a:r>
            <a:r>
              <a:rPr lang="ru-RU" dirty="0" err="1"/>
              <a:t>νομοθεσί</a:t>
            </a:r>
            <a:r>
              <a:rPr lang="ru-RU" dirty="0"/>
              <a:t>α</a:t>
            </a:r>
            <a:r>
              <a:rPr lang="ru-RU" dirty="0" err="1"/>
              <a:t>ς</a:t>
            </a:r>
            <a:r>
              <a:rPr lang="ru-RU" dirty="0"/>
              <a:t> </a:t>
            </a:r>
            <a:r>
              <a:rPr lang="ru-RU" dirty="0" err="1"/>
              <a:t>κ</a:t>
            </a:r>
            <a:r>
              <a:rPr lang="ru-RU" dirty="0"/>
              <a:t>α</a:t>
            </a:r>
            <a:r>
              <a:rPr lang="ru-RU" dirty="0" err="1"/>
              <a:t>ι</a:t>
            </a:r>
            <a:r>
              <a:rPr lang="ru-RU" dirty="0"/>
              <a:t> 446 </a:t>
            </a:r>
            <a:r>
              <a:rPr lang="ru-RU" dirty="0" err="1"/>
              <a:t>οι</a:t>
            </a:r>
            <a:r>
              <a:rPr lang="ru-RU" dirty="0"/>
              <a:t> π</a:t>
            </a:r>
            <a:r>
              <a:rPr lang="ru-RU" dirty="0" err="1"/>
              <a:t>εριοχές</a:t>
            </a:r>
            <a:r>
              <a:rPr lang="ru-RU" dirty="0"/>
              <a:t> Natura 2000 π</a:t>
            </a:r>
            <a:r>
              <a:rPr lang="ru-RU" dirty="0" err="1"/>
              <a:t>ου</a:t>
            </a:r>
            <a:r>
              <a:rPr lang="ru-RU" dirty="0"/>
              <a:t> </a:t>
            </a:r>
            <a:r>
              <a:rPr lang="ru-RU" dirty="0" err="1"/>
              <a:t>χ</a:t>
            </a:r>
            <a:r>
              <a:rPr lang="ru-RU" dirty="0"/>
              <a:t>α</a:t>
            </a:r>
            <a:r>
              <a:rPr lang="ru-RU" dirty="0" err="1"/>
              <a:t>ρ</a:t>
            </a:r>
            <a:r>
              <a:rPr lang="ru-RU" dirty="0"/>
              <a:t>α</a:t>
            </a:r>
            <a:r>
              <a:rPr lang="ru-RU" dirty="0" err="1"/>
              <a:t>κτηρίζοντ</a:t>
            </a:r>
            <a:r>
              <a:rPr lang="ru-RU" dirty="0"/>
              <a:t>α</a:t>
            </a:r>
            <a:r>
              <a:rPr lang="ru-RU" dirty="0" err="1"/>
              <a:t>ι</a:t>
            </a:r>
            <a:r>
              <a:rPr lang="ru-RU" dirty="0"/>
              <a:t> απ</a:t>
            </a:r>
            <a:r>
              <a:rPr lang="ru-RU" dirty="0" err="1"/>
              <a:t>ό</a:t>
            </a:r>
            <a:r>
              <a:rPr lang="ru-RU" dirty="0"/>
              <a:t> </a:t>
            </a:r>
            <a:r>
              <a:rPr lang="ru-RU" dirty="0" err="1"/>
              <a:t>την</a:t>
            </a:r>
            <a:r>
              <a:rPr lang="ru-RU" dirty="0"/>
              <a:t> </a:t>
            </a:r>
            <a:r>
              <a:rPr lang="ru-RU" dirty="0" err="1"/>
              <a:t>Οδηγί</a:t>
            </a:r>
            <a:r>
              <a:rPr lang="ru-RU" dirty="0"/>
              <a:t>α </a:t>
            </a:r>
            <a:r>
              <a:rPr lang="ru-RU" dirty="0" err="1"/>
              <a:t>γι</a:t>
            </a:r>
            <a:r>
              <a:rPr lang="ru-RU" dirty="0"/>
              <a:t>α </a:t>
            </a:r>
            <a:r>
              <a:rPr lang="ru-RU" dirty="0" err="1"/>
              <a:t>τ</a:t>
            </a:r>
            <a:r>
              <a:rPr lang="ru-RU" dirty="0"/>
              <a:t>α π</a:t>
            </a:r>
            <a:r>
              <a:rPr lang="ru-RU" dirty="0" err="1"/>
              <a:t>τηνά</a:t>
            </a:r>
            <a:r>
              <a:rPr lang="ru-RU" dirty="0"/>
              <a:t>, π</a:t>
            </a:r>
            <a:r>
              <a:rPr lang="ru-RU" dirty="0" err="1"/>
              <a:t>ου</a:t>
            </a:r>
            <a:r>
              <a:rPr lang="ru-RU" dirty="0"/>
              <a:t> </a:t>
            </a:r>
            <a:r>
              <a:rPr lang="ru-RU" dirty="0" err="1"/>
              <a:t>κ</a:t>
            </a:r>
            <a:r>
              <a:rPr lang="ru-RU" dirty="0"/>
              <a:t>α</a:t>
            </a:r>
            <a:r>
              <a:rPr lang="ru-RU" dirty="0" err="1"/>
              <a:t>λύ</a:t>
            </a:r>
            <a:r>
              <a:rPr lang="ru-RU" dirty="0"/>
              <a:t>π</a:t>
            </a:r>
            <a:r>
              <a:rPr lang="ru-RU" dirty="0" err="1"/>
              <a:t>τουν</a:t>
            </a:r>
            <a:r>
              <a:rPr lang="ru-RU" dirty="0"/>
              <a:t> 207 </a:t>
            </a:r>
            <a:r>
              <a:rPr lang="ru-RU" dirty="0" err="1"/>
              <a:t>ειδικά</a:t>
            </a:r>
            <a:r>
              <a:rPr lang="ru-RU" dirty="0"/>
              <a:t> π</a:t>
            </a:r>
            <a:r>
              <a:rPr lang="ru-RU" dirty="0" err="1"/>
              <a:t>ροστ</a:t>
            </a:r>
            <a:r>
              <a:rPr lang="ru-RU" dirty="0"/>
              <a:t>α</a:t>
            </a:r>
            <a:r>
              <a:rPr lang="ru-RU" dirty="0" err="1"/>
              <a:t>τευόμενες</a:t>
            </a:r>
            <a:r>
              <a:rPr lang="ru-RU" dirty="0"/>
              <a:t> π</a:t>
            </a:r>
            <a:r>
              <a:rPr lang="ru-RU" dirty="0" err="1"/>
              <a:t>εριοχές</a:t>
            </a:r>
            <a:r>
              <a:rPr lang="ru-RU" dirty="0"/>
              <a:t>, </a:t>
            </a:r>
            <a:r>
              <a:rPr lang="ru-RU" dirty="0" err="1"/>
              <a:t>κ</a:t>
            </a:r>
            <a:r>
              <a:rPr lang="ru-RU" dirty="0"/>
              <a:t>α</a:t>
            </a:r>
            <a:r>
              <a:rPr lang="ru-RU" dirty="0" err="1"/>
              <a:t>ι</a:t>
            </a:r>
            <a:r>
              <a:rPr lang="ru-RU" dirty="0"/>
              <a:t> </a:t>
            </a:r>
            <a:r>
              <a:rPr lang="ru-RU" dirty="0" err="1"/>
              <a:t>την</a:t>
            </a:r>
            <a:r>
              <a:rPr lang="ru-RU" dirty="0"/>
              <a:t> </a:t>
            </a:r>
            <a:r>
              <a:rPr lang="ru-RU" dirty="0" err="1"/>
              <a:t>Οδηγί</a:t>
            </a:r>
            <a:r>
              <a:rPr lang="ru-RU" dirty="0"/>
              <a:t>α </a:t>
            </a:r>
            <a:r>
              <a:rPr lang="ru-RU" dirty="0" err="1"/>
              <a:t>γι</a:t>
            </a:r>
            <a:r>
              <a:rPr lang="ru-RU" dirty="0"/>
              <a:t>α </a:t>
            </a:r>
            <a:r>
              <a:rPr lang="ru-RU" dirty="0" err="1"/>
              <a:t>τους</a:t>
            </a:r>
            <a:r>
              <a:rPr lang="ru-RU" dirty="0"/>
              <a:t> </a:t>
            </a:r>
            <a:r>
              <a:rPr lang="ru-RU" dirty="0" err="1"/>
              <a:t>οικοτό</a:t>
            </a:r>
            <a:r>
              <a:rPr lang="ru-RU" dirty="0"/>
              <a:t>π</a:t>
            </a:r>
            <a:r>
              <a:rPr lang="ru-RU" dirty="0" err="1"/>
              <a:t>ους</a:t>
            </a:r>
            <a:r>
              <a:rPr lang="ru-RU" dirty="0"/>
              <a:t>, π</a:t>
            </a:r>
            <a:r>
              <a:rPr lang="ru-RU" dirty="0" err="1"/>
              <a:t>ου</a:t>
            </a:r>
            <a:r>
              <a:rPr lang="ru-RU" dirty="0"/>
              <a:t> </a:t>
            </a:r>
            <a:r>
              <a:rPr lang="ru-RU" dirty="0" err="1"/>
              <a:t>κ</a:t>
            </a:r>
            <a:r>
              <a:rPr lang="ru-RU" dirty="0"/>
              <a:t>α</a:t>
            </a:r>
            <a:r>
              <a:rPr lang="ru-RU" dirty="0" err="1"/>
              <a:t>λύ</a:t>
            </a:r>
            <a:r>
              <a:rPr lang="ru-RU" dirty="0"/>
              <a:t>π</a:t>
            </a:r>
            <a:r>
              <a:rPr lang="ru-RU" dirty="0" err="1"/>
              <a:t>τει</a:t>
            </a:r>
            <a:r>
              <a:rPr lang="ru-RU" dirty="0"/>
              <a:t> 265 π</a:t>
            </a:r>
            <a:r>
              <a:rPr lang="ru-RU" dirty="0" err="1"/>
              <a:t>εριοχές</a:t>
            </a:r>
            <a:r>
              <a:rPr lang="ru-RU" dirty="0"/>
              <a:t> </a:t>
            </a:r>
            <a:r>
              <a:rPr lang="ru-RU" dirty="0" err="1"/>
              <a:t>δημόσι</a:t>
            </a:r>
            <a:r>
              <a:rPr lang="ru-RU" dirty="0"/>
              <a:t>α</a:t>
            </a:r>
            <a:r>
              <a:rPr lang="ru-RU" dirty="0" err="1"/>
              <a:t>ς</a:t>
            </a:r>
            <a:r>
              <a:rPr lang="ru-RU" dirty="0"/>
              <a:t> </a:t>
            </a:r>
            <a:r>
              <a:rPr lang="ru-RU" dirty="0" err="1"/>
              <a:t>σημ</a:t>
            </a:r>
            <a:r>
              <a:rPr lang="ru-RU" dirty="0"/>
              <a:t>α</a:t>
            </a:r>
            <a:r>
              <a:rPr lang="ru-RU" dirty="0" err="1"/>
              <a:t>σί</a:t>
            </a:r>
            <a:r>
              <a:rPr lang="ru-RU" dirty="0"/>
              <a:t>α</a:t>
            </a:r>
            <a:r>
              <a:rPr lang="ru-RU" dirty="0" err="1"/>
              <a:t>ς</a:t>
            </a:r>
            <a:r>
              <a:rPr lang="ru-RU" dirty="0"/>
              <a:t>.</a:t>
            </a:r>
          </a:p>
          <a:p>
            <a:r>
              <a:rPr lang="ru-RU" dirty="0"/>
              <a:t> </a:t>
            </a:r>
          </a:p>
        </p:txBody>
      </p:sp>
      <p:pic>
        <p:nvPicPr>
          <p:cNvPr id="7" name="Рисунок 6" descr="Изображение выглядит как текст, Шрифт, снимок экрана, белый&#10;&#10;Контент, сгенерированный ИИ, может содержать ошибки.">
            <a:extLst>
              <a:ext uri="{FF2B5EF4-FFF2-40B4-BE49-F238E27FC236}">
                <a16:creationId xmlns:a16="http://schemas.microsoft.com/office/drawing/2014/main" id="{EE73C52B-B83F-DFA5-AD9F-410DEBC027E9}"/>
              </a:ext>
            </a:extLst>
          </p:cNvPr>
          <p:cNvPicPr>
            <a:picLocks noChangeAspect="1"/>
          </p:cNvPicPr>
          <p:nvPr/>
        </p:nvPicPr>
        <p:blipFill>
          <a:blip r:embed="rId2"/>
          <a:stretch>
            <a:fillRect/>
          </a:stretch>
        </p:blipFill>
        <p:spPr>
          <a:xfrm>
            <a:off x="2004646" y="4074726"/>
            <a:ext cx="7772400" cy="1824574"/>
          </a:xfrm>
          <a:prstGeom prst="rect">
            <a:avLst/>
          </a:prstGeom>
        </p:spPr>
      </p:pic>
    </p:spTree>
    <p:extLst>
      <p:ext uri="{BB962C8B-B14F-4D97-AF65-F5344CB8AC3E}">
        <p14:creationId xmlns:p14="http://schemas.microsoft.com/office/powerpoint/2010/main" val="161325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BBF539-FC2B-69E4-24B9-D241A6BC39F6}"/>
              </a:ext>
            </a:extLst>
          </p:cNvPr>
          <p:cNvSpPr txBox="1"/>
          <p:nvPr/>
        </p:nvSpPr>
        <p:spPr>
          <a:xfrm>
            <a:off x="1099038" y="164683"/>
            <a:ext cx="10295793" cy="2462213"/>
          </a:xfrm>
          <a:prstGeom prst="rect">
            <a:avLst/>
          </a:prstGeom>
          <a:noFill/>
        </p:spPr>
        <p:txBody>
          <a:bodyPr wrap="square">
            <a:spAutoFit/>
          </a:bodyPr>
          <a:lstStyle/>
          <a:p>
            <a:r>
              <a:rPr lang="ru-RU" sz="1400" kern="100" dirty="0">
                <a:effectLst/>
                <a:ea typeface="Malgun Gothic" panose="020B0503020000020004" pitchFamily="34" charset="-127"/>
                <a:cs typeface="Times New Roman" panose="02020603050405020304" pitchFamily="18" charset="0"/>
              </a:rPr>
              <a:t>Что касается сети охраняемых территорий, леса составляют наибольшую часть, охватывая 49,2% охраняемых территорий. Агроэкосистемы составляют 29% охраняемых территорий, что отражает важность сохранения и управления сельскохозяйственными ландшафтами для биоразнообразия. Пустоши составляют 17,1% охраняемых территорий, в то время как реки и озера составляют 1,7%, а городские территории составляют 1,6%. Водно-болотные угодья составляют 0,4% охраняемых территорий.</a:t>
            </a:r>
          </a:p>
          <a:p>
            <a:endParaRPr lang="ru-RU" sz="1400" kern="100" dirty="0">
              <a:effectLst/>
              <a:ea typeface="Malgun Gothic" panose="020B0503020000020004" pitchFamily="34" charset="-127"/>
              <a:cs typeface="Times New Roman" panose="02020603050405020304" pitchFamily="18" charset="0"/>
            </a:endParaRPr>
          </a:p>
          <a:p>
            <a:r>
              <a:rPr lang="el-GR" sz="1400" kern="100" dirty="0">
                <a:effectLst/>
                <a:ea typeface="Malgun Gothic" panose="020B0503020000020004" pitchFamily="34" charset="-127"/>
                <a:cs typeface="Times New Roman" panose="02020603050405020304" pitchFamily="18" charset="0"/>
              </a:rPr>
              <a:t>Όσον αφορά το δίκτυο των προστατευόμενων περιοχών, τα δάση αποτελούν τη μεγαλύτερη μερίδα, καλύπτοντας το 49,2% των προστατευόμενων περιοχών. Τα </a:t>
            </a:r>
            <a:r>
              <a:rPr lang="el-GR" sz="1400" kern="100" dirty="0" err="1">
                <a:effectLst/>
                <a:ea typeface="Malgun Gothic" panose="020B0503020000020004" pitchFamily="34" charset="-127"/>
                <a:cs typeface="Times New Roman" panose="02020603050405020304" pitchFamily="18" charset="0"/>
              </a:rPr>
              <a:t>αγροοικοσυστήματα</a:t>
            </a:r>
            <a:r>
              <a:rPr lang="el-GR" sz="1400" kern="100" dirty="0">
                <a:effectLst/>
                <a:ea typeface="Malgun Gothic" panose="020B0503020000020004" pitchFamily="34" charset="-127"/>
                <a:cs typeface="Times New Roman" panose="02020603050405020304" pitchFamily="18" charset="0"/>
              </a:rPr>
              <a:t> αποτελούν το 29% των προστατευόμενων περιοχών, αντικατοπτρίζοντας τη σημασία της διατήρησης και διαχείρισης των γεωργικών τοπίων για τη βιοποικιλότητα. Οι χέρσες περιοχές αποτελούν το 17,1% των προστατευόμενων περιοχών, ενώ τα ποτάμια και οι λίμνες αποτελούν το 1,7% και οι αστικές περιοχές το 1,6%. Οι υγρότοποι αποτελούν το 0,4% των προστατευόμενων περιοχών.</a:t>
            </a:r>
            <a:r>
              <a:rPr lang="ru-RU" sz="1400" kern="100" dirty="0">
                <a:effectLst/>
                <a:ea typeface="Malgun Gothic" panose="020B0503020000020004" pitchFamily="34" charset="-127"/>
                <a:cs typeface="Times New Roman" panose="02020603050405020304" pitchFamily="18" charset="0"/>
              </a:rPr>
              <a:t> </a:t>
            </a:r>
          </a:p>
        </p:txBody>
      </p:sp>
      <p:pic>
        <p:nvPicPr>
          <p:cNvPr id="5" name="Рисунок 4" descr="Изображение выглядит как линия, диаграмма, График, текст&#10;&#10;Контент, сгенерированный ИИ, может содержать ошибки.">
            <a:extLst>
              <a:ext uri="{FF2B5EF4-FFF2-40B4-BE49-F238E27FC236}">
                <a16:creationId xmlns:a16="http://schemas.microsoft.com/office/drawing/2014/main" id="{7EC5F622-B998-2E1D-5136-40FF50C1232D}"/>
              </a:ext>
            </a:extLst>
          </p:cNvPr>
          <p:cNvPicPr>
            <a:picLocks noChangeAspect="1"/>
          </p:cNvPicPr>
          <p:nvPr/>
        </p:nvPicPr>
        <p:blipFill>
          <a:blip r:embed="rId2"/>
          <a:stretch>
            <a:fillRect/>
          </a:stretch>
        </p:blipFill>
        <p:spPr>
          <a:xfrm>
            <a:off x="2360734" y="3059723"/>
            <a:ext cx="7772400" cy="3078678"/>
          </a:xfrm>
          <a:prstGeom prst="rect">
            <a:avLst/>
          </a:prstGeom>
        </p:spPr>
      </p:pic>
    </p:spTree>
    <p:extLst>
      <p:ext uri="{BB962C8B-B14F-4D97-AF65-F5344CB8AC3E}">
        <p14:creationId xmlns:p14="http://schemas.microsoft.com/office/powerpoint/2010/main" val="131943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5D0454-D7C9-60D3-CED0-17ADD0BBDD4D}"/>
              </a:ext>
            </a:extLst>
          </p:cNvPr>
          <p:cNvSpPr txBox="1"/>
          <p:nvPr/>
        </p:nvSpPr>
        <p:spPr>
          <a:xfrm>
            <a:off x="1149560" y="202978"/>
            <a:ext cx="10026440" cy="646331"/>
          </a:xfrm>
          <a:prstGeom prst="rect">
            <a:avLst/>
          </a:prstGeom>
          <a:noFill/>
        </p:spPr>
        <p:txBody>
          <a:bodyPr wrap="square">
            <a:spAutoFit/>
          </a:bodyPr>
          <a:lstStyle/>
          <a:p>
            <a:pPr algn="just"/>
            <a:r>
              <a:rPr lang="ru-RU" sz="1800" b="1" kern="100" spc="40" dirty="0">
                <a:effectLst/>
                <a:latin typeface="+mj-lt"/>
                <a:ea typeface="Malgun Gothic" panose="020B0503020000020004" pitchFamily="34" charset="-127"/>
                <a:cs typeface="Times New Roman" panose="02020603050405020304" pitchFamily="18" charset="0"/>
              </a:rPr>
              <a:t>Защита и восстановление экосистем в горных районах Греции.</a:t>
            </a:r>
          </a:p>
          <a:p>
            <a:pPr algn="just"/>
            <a:r>
              <a:rPr lang="el-GR" sz="1800" b="1" kern="100" dirty="0">
                <a:effectLst/>
                <a:latin typeface="+mj-lt"/>
                <a:ea typeface="Malgun Gothic" panose="020B0503020000020004" pitchFamily="34" charset="-127"/>
                <a:cs typeface="Times New Roman" panose="02020603050405020304" pitchFamily="18" charset="0"/>
              </a:rPr>
              <a:t>Προστασία και αποκατάσταση των οικοσυστημάτων στις ορεινές περιοχές της Ελλάδας.</a:t>
            </a:r>
            <a:endParaRPr lang="ru-RU" sz="1800" b="1" kern="100" dirty="0">
              <a:effectLst/>
              <a:latin typeface="+mj-lt"/>
              <a:ea typeface="Malgun Gothic" panose="020B0503020000020004" pitchFamily="34" charset="-127"/>
              <a:cs typeface="Times New Roman" panose="02020603050405020304" pitchFamily="18" charset="0"/>
            </a:endParaRPr>
          </a:p>
        </p:txBody>
      </p:sp>
      <p:pic>
        <p:nvPicPr>
          <p:cNvPr id="5" name="Рисунок 4" descr="Изображение выглядит как на открытом воздухе, небо, дикая незаселенная местность, пейзаж&#10;&#10;Контент, сгенерированный ИИ, может содержать ошибки.">
            <a:extLst>
              <a:ext uri="{FF2B5EF4-FFF2-40B4-BE49-F238E27FC236}">
                <a16:creationId xmlns:a16="http://schemas.microsoft.com/office/drawing/2014/main" id="{CBF32B9D-1B5B-1786-2394-28A1D8C05DEF}"/>
              </a:ext>
            </a:extLst>
          </p:cNvPr>
          <p:cNvPicPr>
            <a:picLocks noChangeAspect="1"/>
          </p:cNvPicPr>
          <p:nvPr/>
        </p:nvPicPr>
        <p:blipFill>
          <a:blip r:embed="rId2"/>
          <a:stretch>
            <a:fillRect/>
          </a:stretch>
        </p:blipFill>
        <p:spPr>
          <a:xfrm>
            <a:off x="1774592" y="935998"/>
            <a:ext cx="5390137" cy="2406312"/>
          </a:xfrm>
          <a:prstGeom prst="rect">
            <a:avLst/>
          </a:prstGeom>
        </p:spPr>
      </p:pic>
      <p:sp>
        <p:nvSpPr>
          <p:cNvPr id="9" name="TextBox 8">
            <a:extLst>
              <a:ext uri="{FF2B5EF4-FFF2-40B4-BE49-F238E27FC236}">
                <a16:creationId xmlns:a16="http://schemas.microsoft.com/office/drawing/2014/main" id="{1D2EC410-91BA-00A5-ACB6-D6EAC03047BB}"/>
              </a:ext>
            </a:extLst>
          </p:cNvPr>
          <p:cNvSpPr txBox="1"/>
          <p:nvPr/>
        </p:nvSpPr>
        <p:spPr>
          <a:xfrm>
            <a:off x="1149559" y="3768007"/>
            <a:ext cx="10193630" cy="954107"/>
          </a:xfrm>
          <a:prstGeom prst="rect">
            <a:avLst/>
          </a:prstGeom>
          <a:noFill/>
        </p:spPr>
        <p:txBody>
          <a:bodyPr wrap="square">
            <a:spAutoFit/>
          </a:bodyPr>
          <a:lstStyle/>
          <a:p>
            <a:pPr algn="just"/>
            <a:r>
              <a:rPr lang="ru-RU" sz="1400" kern="100" spc="40" dirty="0">
                <a:effectLst/>
                <a:ea typeface="Malgun Gothic" panose="020B0503020000020004" pitchFamily="34" charset="-127"/>
                <a:cs typeface="Times New Roman" panose="02020603050405020304" pitchFamily="18" charset="0"/>
              </a:rPr>
              <a:t>В районах национального парка горы </a:t>
            </a:r>
            <a:r>
              <a:rPr lang="ru-RU" sz="1400" kern="100" spc="40" dirty="0" err="1">
                <a:effectLst/>
                <a:ea typeface="Malgun Gothic" panose="020B0503020000020004" pitchFamily="34" charset="-127"/>
                <a:cs typeface="Times New Roman" panose="02020603050405020304" pitchFamily="18" charset="0"/>
              </a:rPr>
              <a:t>Ойти</a:t>
            </a:r>
            <a:r>
              <a:rPr lang="ru-RU" sz="1400" kern="100" spc="40" dirty="0">
                <a:effectLst/>
                <a:ea typeface="Malgun Gothic" panose="020B0503020000020004" pitchFamily="34" charset="-127"/>
                <a:cs typeface="Times New Roman" panose="02020603050405020304" pitchFamily="18" charset="0"/>
              </a:rPr>
              <a:t> и гора </a:t>
            </a:r>
            <a:r>
              <a:rPr lang="ru-RU" sz="1400" kern="100" spc="40" dirty="0" err="1">
                <a:effectLst/>
                <a:ea typeface="Malgun Gothic" panose="020B0503020000020004" pitchFamily="34" charset="-127"/>
                <a:cs typeface="Times New Roman" panose="02020603050405020304" pitchFamily="18" charset="0"/>
              </a:rPr>
              <a:t>Каллидромо</a:t>
            </a:r>
            <a:r>
              <a:rPr lang="ru-RU" sz="1400" kern="100" spc="40" dirty="0">
                <a:effectLst/>
                <a:ea typeface="Malgun Gothic" panose="020B0503020000020004" pitchFamily="34" charset="-127"/>
                <a:cs typeface="Times New Roman" panose="02020603050405020304" pitchFamily="18" charset="0"/>
              </a:rPr>
              <a:t> </a:t>
            </a:r>
            <a:r>
              <a:rPr lang="ru-RU" sz="1400" b="1" kern="100" spc="40" dirty="0">
                <a:effectLst/>
                <a:ea typeface="Malgun Gothic" panose="020B0503020000020004" pitchFamily="34" charset="-127"/>
                <a:cs typeface="Times New Roman" panose="02020603050405020304" pitchFamily="18" charset="0"/>
              </a:rPr>
              <a:t>(два участка </a:t>
            </a:r>
            <a:r>
              <a:rPr lang="en-US" sz="1400" b="1" kern="100" spc="40" dirty="0">
                <a:effectLst/>
                <a:ea typeface="Malgun Gothic" panose="020B0503020000020004" pitchFamily="34" charset="-127"/>
                <a:cs typeface="Times New Roman" panose="02020603050405020304" pitchFamily="18" charset="0"/>
              </a:rPr>
              <a:t>Natura</a:t>
            </a:r>
            <a:r>
              <a:rPr lang="ru-RU" sz="1400" b="1" kern="100" spc="40" dirty="0">
                <a:effectLst/>
                <a:ea typeface="Malgun Gothic" panose="020B0503020000020004" pitchFamily="34" charset="-127"/>
                <a:cs typeface="Times New Roman" panose="02020603050405020304" pitchFamily="18" charset="0"/>
              </a:rPr>
              <a:t> 2000) </a:t>
            </a:r>
            <a:r>
              <a:rPr lang="ru-RU" sz="1400" kern="100" spc="40" dirty="0">
                <a:effectLst/>
                <a:ea typeface="Malgun Gothic" panose="020B0503020000020004" pitchFamily="34" charset="-127"/>
                <a:cs typeface="Times New Roman" panose="02020603050405020304" pitchFamily="18" charset="0"/>
              </a:rPr>
              <a:t>интенсивный выпас скота в сочетании с запретом на выпас в других районах, сброс отходов, внедорожная деятельность, лесные пожары и отсутствие или неадекватное управление лесами являются несколькими примерами деятельности человека, которые привели к деградации экосистемы.</a:t>
            </a:r>
            <a:endParaRPr lang="ru-RU" sz="1400" kern="100" dirty="0">
              <a:effectLst/>
              <a:ea typeface="Malgun Gothic" panose="020B0503020000020004" pitchFamily="34" charset="-127"/>
              <a:cs typeface="Times New Roman" panose="02020603050405020304" pitchFamily="18" charset="0"/>
            </a:endParaRPr>
          </a:p>
        </p:txBody>
      </p:sp>
      <p:sp>
        <p:nvSpPr>
          <p:cNvPr id="11" name="TextBox 10">
            <a:extLst>
              <a:ext uri="{FF2B5EF4-FFF2-40B4-BE49-F238E27FC236}">
                <a16:creationId xmlns:a16="http://schemas.microsoft.com/office/drawing/2014/main" id="{6B55D0C8-342F-BC4E-AC56-6CEFC5959199}"/>
              </a:ext>
            </a:extLst>
          </p:cNvPr>
          <p:cNvSpPr txBox="1"/>
          <p:nvPr/>
        </p:nvSpPr>
        <p:spPr>
          <a:xfrm>
            <a:off x="1149559" y="5147812"/>
            <a:ext cx="10193629" cy="954107"/>
          </a:xfrm>
          <a:prstGeom prst="rect">
            <a:avLst/>
          </a:prstGeom>
          <a:noFill/>
        </p:spPr>
        <p:txBody>
          <a:bodyPr wrap="square">
            <a:spAutoFit/>
          </a:bodyPr>
          <a:lstStyle/>
          <a:p>
            <a:r>
              <a:rPr lang="ru-RU" sz="1400" dirty="0" err="1"/>
              <a:t>Στις</a:t>
            </a:r>
            <a:r>
              <a:rPr lang="ru-RU" sz="1400" dirty="0"/>
              <a:t> π</a:t>
            </a:r>
            <a:r>
              <a:rPr lang="ru-RU" sz="1400" dirty="0" err="1"/>
              <a:t>εριοχές</a:t>
            </a:r>
            <a:r>
              <a:rPr lang="ru-RU" sz="1400" dirty="0"/>
              <a:t> </a:t>
            </a:r>
            <a:r>
              <a:rPr lang="ru-RU" sz="1400" dirty="0" err="1"/>
              <a:t>των</a:t>
            </a:r>
            <a:r>
              <a:rPr lang="ru-RU" sz="1400" dirty="0"/>
              <a:t> </a:t>
            </a:r>
            <a:r>
              <a:rPr lang="ru-RU" sz="1400" dirty="0" err="1"/>
              <a:t>Εθνικών</a:t>
            </a:r>
            <a:r>
              <a:rPr lang="ru-RU" sz="1400" dirty="0"/>
              <a:t> </a:t>
            </a:r>
            <a:r>
              <a:rPr lang="ru-RU" sz="1400" dirty="0" err="1"/>
              <a:t>Δρυμών</a:t>
            </a:r>
            <a:r>
              <a:rPr lang="ru-RU" sz="1400" dirty="0"/>
              <a:t> </a:t>
            </a:r>
            <a:r>
              <a:rPr lang="ru-RU" sz="1400" dirty="0" err="1"/>
              <a:t>Όρους</a:t>
            </a:r>
            <a:r>
              <a:rPr lang="ru-RU" sz="1400" dirty="0"/>
              <a:t> </a:t>
            </a:r>
            <a:r>
              <a:rPr lang="ru-RU" sz="1400" dirty="0" err="1"/>
              <a:t>Οίτη</a:t>
            </a:r>
            <a:r>
              <a:rPr lang="ru-RU" sz="1400" dirty="0"/>
              <a:t> </a:t>
            </a:r>
            <a:r>
              <a:rPr lang="ru-RU" sz="1400" dirty="0" err="1"/>
              <a:t>κ</a:t>
            </a:r>
            <a:r>
              <a:rPr lang="ru-RU" sz="1400" dirty="0"/>
              <a:t>α</a:t>
            </a:r>
            <a:r>
              <a:rPr lang="ru-RU" sz="1400" dirty="0" err="1"/>
              <a:t>ι</a:t>
            </a:r>
            <a:r>
              <a:rPr lang="ru-RU" sz="1400" dirty="0"/>
              <a:t> </a:t>
            </a:r>
            <a:r>
              <a:rPr lang="ru-RU" sz="1400" dirty="0" err="1"/>
              <a:t>Όρους</a:t>
            </a:r>
            <a:r>
              <a:rPr lang="ru-RU" sz="1400" dirty="0"/>
              <a:t> </a:t>
            </a:r>
            <a:r>
              <a:rPr lang="ru-RU" sz="1400" dirty="0" err="1"/>
              <a:t>Κ</a:t>
            </a:r>
            <a:r>
              <a:rPr lang="ru-RU" sz="1400" dirty="0"/>
              <a:t>α</a:t>
            </a:r>
            <a:r>
              <a:rPr lang="ru-RU" sz="1400" dirty="0" err="1"/>
              <a:t>λλιδρόμου</a:t>
            </a:r>
            <a:r>
              <a:rPr lang="ru-RU" sz="1400" dirty="0"/>
              <a:t> (</a:t>
            </a:r>
            <a:r>
              <a:rPr lang="ru-RU" sz="1400" dirty="0" err="1"/>
              <a:t>δύο</a:t>
            </a:r>
            <a:r>
              <a:rPr lang="ru-RU" sz="1400" dirty="0"/>
              <a:t> </a:t>
            </a:r>
            <a:r>
              <a:rPr lang="ru-RU" sz="1400" dirty="0" err="1"/>
              <a:t>το</a:t>
            </a:r>
            <a:r>
              <a:rPr lang="ru-RU" sz="1400" dirty="0"/>
              <a:t>π</a:t>
            </a:r>
            <a:r>
              <a:rPr lang="ru-RU" sz="1400" dirty="0" err="1"/>
              <a:t>οθεσίες</a:t>
            </a:r>
            <a:r>
              <a:rPr lang="ru-RU" sz="1400" dirty="0"/>
              <a:t> Natura 2000), </a:t>
            </a:r>
            <a:r>
              <a:rPr lang="ru-RU" sz="1400" dirty="0" err="1"/>
              <a:t>εντ</a:t>
            </a:r>
            <a:r>
              <a:rPr lang="ru-RU" sz="1400" dirty="0"/>
              <a:t>α</a:t>
            </a:r>
            <a:r>
              <a:rPr lang="ru-RU" sz="1400" dirty="0" err="1"/>
              <a:t>τική</a:t>
            </a:r>
            <a:r>
              <a:rPr lang="ru-RU" sz="1400" dirty="0"/>
              <a:t> β</a:t>
            </a:r>
            <a:r>
              <a:rPr lang="ru-RU" sz="1400" dirty="0" err="1"/>
              <a:t>όσκηση</a:t>
            </a:r>
            <a:r>
              <a:rPr lang="ru-RU" sz="1400" dirty="0"/>
              <a:t> </a:t>
            </a:r>
            <a:r>
              <a:rPr lang="ru-RU" sz="1400" dirty="0" err="1"/>
              <a:t>σε</a:t>
            </a:r>
            <a:r>
              <a:rPr lang="ru-RU" sz="1400" dirty="0"/>
              <a:t> </a:t>
            </a:r>
            <a:r>
              <a:rPr lang="ru-RU" sz="1400" dirty="0" err="1"/>
              <a:t>συνδυ</a:t>
            </a:r>
            <a:r>
              <a:rPr lang="ru-RU" sz="1400" dirty="0"/>
              <a:t>α</a:t>
            </a:r>
            <a:r>
              <a:rPr lang="ru-RU" sz="1400" dirty="0" err="1"/>
              <a:t>σμό</a:t>
            </a:r>
            <a:r>
              <a:rPr lang="ru-RU" sz="1400" dirty="0"/>
              <a:t> </a:t>
            </a:r>
            <a:r>
              <a:rPr lang="ru-RU" sz="1400" dirty="0" err="1"/>
              <a:t>με</a:t>
            </a:r>
            <a:r>
              <a:rPr lang="ru-RU" sz="1400" dirty="0"/>
              <a:t> απα</a:t>
            </a:r>
            <a:r>
              <a:rPr lang="ru-RU" sz="1400" dirty="0" err="1"/>
              <a:t>γόρευση</a:t>
            </a:r>
            <a:r>
              <a:rPr lang="ru-RU" sz="1400" dirty="0"/>
              <a:t> β</a:t>
            </a:r>
            <a:r>
              <a:rPr lang="ru-RU" sz="1400" dirty="0" err="1"/>
              <a:t>όσκησης</a:t>
            </a:r>
            <a:r>
              <a:rPr lang="ru-RU" sz="1400" dirty="0"/>
              <a:t> </a:t>
            </a:r>
            <a:r>
              <a:rPr lang="ru-RU" sz="1400" dirty="0" err="1"/>
              <a:t>σε</a:t>
            </a:r>
            <a:r>
              <a:rPr lang="ru-RU" sz="1400" dirty="0"/>
              <a:t> </a:t>
            </a:r>
            <a:r>
              <a:rPr lang="ru-RU" sz="1400" dirty="0" err="1"/>
              <a:t>άλλες</a:t>
            </a:r>
            <a:r>
              <a:rPr lang="ru-RU" sz="1400" dirty="0"/>
              <a:t> π</a:t>
            </a:r>
            <a:r>
              <a:rPr lang="ru-RU" sz="1400" dirty="0" err="1"/>
              <a:t>εριοχές</a:t>
            </a:r>
            <a:r>
              <a:rPr lang="ru-RU" sz="1400" dirty="0"/>
              <a:t>, απ</a:t>
            </a:r>
            <a:r>
              <a:rPr lang="ru-RU" sz="1400" dirty="0" err="1"/>
              <a:t>όρριψη</a:t>
            </a:r>
            <a:r>
              <a:rPr lang="ru-RU" sz="1400" dirty="0"/>
              <a:t> απ</a:t>
            </a:r>
            <a:r>
              <a:rPr lang="ru-RU" sz="1400" dirty="0" err="1"/>
              <a:t>ορριμμάτων</a:t>
            </a:r>
            <a:r>
              <a:rPr lang="ru-RU" sz="1400" dirty="0"/>
              <a:t>, </a:t>
            </a:r>
            <a:r>
              <a:rPr lang="ru-RU" sz="1400" dirty="0" err="1"/>
              <a:t>δρ</a:t>
            </a:r>
            <a:r>
              <a:rPr lang="ru-RU" sz="1400" dirty="0"/>
              <a:t>α</a:t>
            </a:r>
            <a:r>
              <a:rPr lang="ru-RU" sz="1400" dirty="0" err="1"/>
              <a:t>στηριότητες</a:t>
            </a:r>
            <a:r>
              <a:rPr lang="ru-RU" sz="1400" dirty="0"/>
              <a:t> </a:t>
            </a:r>
            <a:r>
              <a:rPr lang="ru-RU" sz="1400" dirty="0" err="1"/>
              <a:t>εκτός</a:t>
            </a:r>
            <a:r>
              <a:rPr lang="ru-RU" sz="1400" dirty="0"/>
              <a:t> </a:t>
            </a:r>
            <a:r>
              <a:rPr lang="ru-RU" sz="1400" dirty="0" err="1"/>
              <a:t>δρόμου</a:t>
            </a:r>
            <a:r>
              <a:rPr lang="ru-RU" sz="1400" dirty="0"/>
              <a:t>, </a:t>
            </a:r>
            <a:r>
              <a:rPr lang="ru-RU" sz="1400" dirty="0" err="1"/>
              <a:t>δ</a:t>
            </a:r>
            <a:r>
              <a:rPr lang="ru-RU" sz="1400" dirty="0"/>
              <a:t>α</a:t>
            </a:r>
            <a:r>
              <a:rPr lang="ru-RU" sz="1400" dirty="0" err="1"/>
              <a:t>σικές</a:t>
            </a:r>
            <a:r>
              <a:rPr lang="ru-RU" sz="1400" dirty="0"/>
              <a:t> π</a:t>
            </a:r>
            <a:r>
              <a:rPr lang="ru-RU" sz="1400" dirty="0" err="1"/>
              <a:t>υρκ</a:t>
            </a:r>
            <a:r>
              <a:rPr lang="ru-RU" sz="1400" dirty="0"/>
              <a:t>α</a:t>
            </a:r>
            <a:r>
              <a:rPr lang="ru-RU" sz="1400" dirty="0" err="1"/>
              <a:t>γιές</a:t>
            </a:r>
            <a:r>
              <a:rPr lang="ru-RU" sz="1400" dirty="0"/>
              <a:t> </a:t>
            </a:r>
            <a:r>
              <a:rPr lang="ru-RU" sz="1400" dirty="0" err="1"/>
              <a:t>κ</a:t>
            </a:r>
            <a:r>
              <a:rPr lang="ru-RU" sz="1400" dirty="0"/>
              <a:t>α</a:t>
            </a:r>
            <a:r>
              <a:rPr lang="ru-RU" sz="1400" dirty="0" err="1"/>
              <a:t>ι</a:t>
            </a:r>
            <a:r>
              <a:rPr lang="ru-RU" sz="1400" dirty="0"/>
              <a:t> </a:t>
            </a:r>
            <a:r>
              <a:rPr lang="ru-RU" sz="1400" dirty="0" err="1"/>
              <a:t>έλλειψη</a:t>
            </a:r>
            <a:r>
              <a:rPr lang="ru-RU" sz="1400" dirty="0"/>
              <a:t> </a:t>
            </a:r>
            <a:r>
              <a:rPr lang="ru-RU" sz="1400" dirty="0" err="1"/>
              <a:t>ή</a:t>
            </a:r>
            <a:r>
              <a:rPr lang="ru-RU" sz="1400" dirty="0"/>
              <a:t> α</a:t>
            </a:r>
            <a:r>
              <a:rPr lang="ru-RU" sz="1400" dirty="0" err="1"/>
              <a:t>νε</a:t>
            </a:r>
            <a:r>
              <a:rPr lang="ru-RU" sz="1400" dirty="0"/>
              <a:t>πα</a:t>
            </a:r>
            <a:r>
              <a:rPr lang="ru-RU" sz="1400" dirty="0" err="1"/>
              <a:t>ρκή</a:t>
            </a:r>
            <a:r>
              <a:rPr lang="ru-RU" sz="1400" dirty="0"/>
              <a:t> </a:t>
            </a:r>
            <a:r>
              <a:rPr lang="ru-RU" sz="1400" dirty="0" err="1"/>
              <a:t>δι</a:t>
            </a:r>
            <a:r>
              <a:rPr lang="ru-RU" sz="1400" dirty="0"/>
              <a:t>α</a:t>
            </a:r>
            <a:r>
              <a:rPr lang="ru-RU" sz="1400" dirty="0" err="1"/>
              <a:t>χείριση</a:t>
            </a:r>
            <a:r>
              <a:rPr lang="ru-RU" sz="1400" dirty="0"/>
              <a:t> </a:t>
            </a:r>
            <a:r>
              <a:rPr lang="ru-RU" sz="1400" dirty="0" err="1"/>
              <a:t>των</a:t>
            </a:r>
            <a:r>
              <a:rPr lang="ru-RU" sz="1400" dirty="0"/>
              <a:t> </a:t>
            </a:r>
            <a:r>
              <a:rPr lang="ru-RU" sz="1400" dirty="0" err="1"/>
              <a:t>δ</a:t>
            </a:r>
            <a:r>
              <a:rPr lang="ru-RU" sz="1400" dirty="0"/>
              <a:t>α</a:t>
            </a:r>
            <a:r>
              <a:rPr lang="ru-RU" sz="1400" dirty="0" err="1"/>
              <a:t>σών</a:t>
            </a:r>
            <a:r>
              <a:rPr lang="ru-RU" sz="1400" dirty="0"/>
              <a:t> </a:t>
            </a:r>
            <a:r>
              <a:rPr lang="ru-RU" sz="1400" dirty="0" err="1"/>
              <a:t>είν</a:t>
            </a:r>
            <a:r>
              <a:rPr lang="ru-RU" sz="1400" dirty="0"/>
              <a:t>α</a:t>
            </a:r>
            <a:r>
              <a:rPr lang="ru-RU" sz="1400" dirty="0" err="1"/>
              <a:t>ι</a:t>
            </a:r>
            <a:r>
              <a:rPr lang="ru-RU" sz="1400" dirty="0"/>
              <a:t> </a:t>
            </a:r>
            <a:r>
              <a:rPr lang="ru-RU" sz="1400" dirty="0" err="1"/>
              <a:t>μερικά</a:t>
            </a:r>
            <a:r>
              <a:rPr lang="ru-RU" sz="1400" dirty="0"/>
              <a:t> πα</a:t>
            </a:r>
            <a:r>
              <a:rPr lang="ru-RU" sz="1400" dirty="0" err="1"/>
              <a:t>ρ</a:t>
            </a:r>
            <a:r>
              <a:rPr lang="ru-RU" sz="1400" dirty="0"/>
              <a:t>α</a:t>
            </a:r>
            <a:r>
              <a:rPr lang="ru-RU" sz="1400" dirty="0" err="1"/>
              <a:t>δείγμ</a:t>
            </a:r>
            <a:r>
              <a:rPr lang="ru-RU" sz="1400" dirty="0"/>
              <a:t>α</a:t>
            </a:r>
            <a:r>
              <a:rPr lang="ru-RU" sz="1400" dirty="0" err="1"/>
              <a:t>τ</a:t>
            </a:r>
            <a:r>
              <a:rPr lang="ru-RU" sz="1400" dirty="0"/>
              <a:t>α α</a:t>
            </a:r>
            <a:r>
              <a:rPr lang="ru-RU" sz="1400" dirty="0" err="1"/>
              <a:t>νθρώ</a:t>
            </a:r>
            <a:r>
              <a:rPr lang="ru-RU" sz="1400" dirty="0"/>
              <a:t>π</a:t>
            </a:r>
            <a:r>
              <a:rPr lang="ru-RU" sz="1400" dirty="0" err="1"/>
              <a:t>ινες</a:t>
            </a:r>
            <a:r>
              <a:rPr lang="ru-RU" sz="1400" dirty="0"/>
              <a:t> </a:t>
            </a:r>
            <a:r>
              <a:rPr lang="ru-RU" sz="1400" dirty="0" err="1"/>
              <a:t>δρ</a:t>
            </a:r>
            <a:r>
              <a:rPr lang="ru-RU" sz="1400" dirty="0"/>
              <a:t>α</a:t>
            </a:r>
            <a:r>
              <a:rPr lang="ru-RU" sz="1400" dirty="0" err="1"/>
              <a:t>στηριότητες</a:t>
            </a:r>
            <a:r>
              <a:rPr lang="ru-RU" sz="1400" dirty="0"/>
              <a:t> π</a:t>
            </a:r>
            <a:r>
              <a:rPr lang="ru-RU" sz="1400" dirty="0" err="1"/>
              <a:t>ου</a:t>
            </a:r>
            <a:r>
              <a:rPr lang="ru-RU" sz="1400" dirty="0"/>
              <a:t> </a:t>
            </a:r>
            <a:r>
              <a:rPr lang="ru-RU" sz="1400" dirty="0" err="1"/>
              <a:t>έχουν</a:t>
            </a:r>
            <a:r>
              <a:rPr lang="ru-RU" sz="1400" dirty="0"/>
              <a:t> </a:t>
            </a:r>
            <a:r>
              <a:rPr lang="ru-RU" sz="1400" dirty="0" err="1"/>
              <a:t>οδηγήσει</a:t>
            </a:r>
            <a:r>
              <a:rPr lang="ru-RU" sz="1400" dirty="0"/>
              <a:t> </a:t>
            </a:r>
            <a:r>
              <a:rPr lang="ru-RU" sz="1400" dirty="0" err="1"/>
              <a:t>σε</a:t>
            </a:r>
            <a:r>
              <a:rPr lang="ru-RU" sz="1400" dirty="0"/>
              <a:t> </a:t>
            </a:r>
            <a:r>
              <a:rPr lang="ru-RU" sz="1400" dirty="0" err="1"/>
              <a:t>υ</a:t>
            </a:r>
            <a:r>
              <a:rPr lang="ru-RU" sz="1400" dirty="0"/>
              <a:t>π</a:t>
            </a:r>
            <a:r>
              <a:rPr lang="ru-RU" sz="1400" dirty="0" err="1"/>
              <a:t>ο</a:t>
            </a:r>
            <a:r>
              <a:rPr lang="ru-RU" sz="1400" dirty="0"/>
              <a:t>β</a:t>
            </a:r>
            <a:r>
              <a:rPr lang="ru-RU" sz="1400" dirty="0" err="1"/>
              <a:t>άθμιση</a:t>
            </a:r>
            <a:r>
              <a:rPr lang="ru-RU" sz="1400" dirty="0"/>
              <a:t> </a:t>
            </a:r>
            <a:r>
              <a:rPr lang="ru-RU" sz="1400" dirty="0" err="1"/>
              <a:t>του</a:t>
            </a:r>
            <a:r>
              <a:rPr lang="ru-RU" sz="1400" dirty="0"/>
              <a:t> </a:t>
            </a:r>
            <a:r>
              <a:rPr lang="ru-RU" sz="1400" dirty="0" err="1"/>
              <a:t>οικοσυστήμ</a:t>
            </a:r>
            <a:r>
              <a:rPr lang="ru-RU" sz="1400" dirty="0"/>
              <a:t>α</a:t>
            </a:r>
            <a:r>
              <a:rPr lang="ru-RU" sz="1400" dirty="0" err="1"/>
              <a:t>τος</a:t>
            </a:r>
            <a:r>
              <a:rPr lang="ru-RU" sz="1400" dirty="0"/>
              <a:t>.</a:t>
            </a:r>
          </a:p>
        </p:txBody>
      </p:sp>
      <p:pic>
        <p:nvPicPr>
          <p:cNvPr id="13" name="Рисунок 12" descr="Изображение выглядит как на открытом воздухе, гора, природа, высокогорная местность&#10;&#10;Контент, сгенерированный ИИ, может содержать ошибки.">
            <a:extLst>
              <a:ext uri="{FF2B5EF4-FFF2-40B4-BE49-F238E27FC236}">
                <a16:creationId xmlns:a16="http://schemas.microsoft.com/office/drawing/2014/main" id="{4C4B01CD-5031-86B9-BDC2-E0998DCF2B62}"/>
              </a:ext>
            </a:extLst>
          </p:cNvPr>
          <p:cNvPicPr>
            <a:picLocks noChangeAspect="1"/>
          </p:cNvPicPr>
          <p:nvPr/>
        </p:nvPicPr>
        <p:blipFill>
          <a:blip r:embed="rId3"/>
          <a:stretch>
            <a:fillRect/>
          </a:stretch>
        </p:blipFill>
        <p:spPr>
          <a:xfrm>
            <a:off x="7592990" y="864398"/>
            <a:ext cx="2743201" cy="2457450"/>
          </a:xfrm>
          <a:prstGeom prst="rect">
            <a:avLst/>
          </a:prstGeom>
        </p:spPr>
      </p:pic>
    </p:spTree>
    <p:extLst>
      <p:ext uri="{BB962C8B-B14F-4D97-AF65-F5344CB8AC3E}">
        <p14:creationId xmlns:p14="http://schemas.microsoft.com/office/powerpoint/2010/main" val="175809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C4D41A-916A-DE69-6876-EB4079D90DD6}"/>
              </a:ext>
            </a:extLst>
          </p:cNvPr>
          <p:cNvSpPr txBox="1"/>
          <p:nvPr/>
        </p:nvSpPr>
        <p:spPr>
          <a:xfrm>
            <a:off x="1197978" y="207450"/>
            <a:ext cx="10179935" cy="2462213"/>
          </a:xfrm>
          <a:prstGeom prst="rect">
            <a:avLst/>
          </a:prstGeom>
          <a:noFill/>
        </p:spPr>
        <p:txBody>
          <a:bodyPr wrap="square">
            <a:spAutoFit/>
          </a:bodyPr>
          <a:lstStyle/>
          <a:p>
            <a:r>
              <a:rPr lang="ru-RU" sz="1400" dirty="0"/>
              <a:t>LIFE For Open </a:t>
            </a:r>
            <a:r>
              <a:rPr lang="ru-RU" sz="1400" dirty="0" err="1"/>
              <a:t>Forests</a:t>
            </a:r>
            <a:r>
              <a:rPr lang="ru-RU" sz="1400" dirty="0"/>
              <a:t> был направлен на защиту, поддержание и улучшение лесных массивов, восстановление и защиту водоемов и редких растений. Кроме того, он был направлен на улучшение численности популяции и среды обитания редких растений, бурых медведей и редких видов птиц. Проект начался с определения ключевых областей действий для надлежащего восстановления и сохранения местных экосистем, за которыми последовала серия восстановительных мероприятий, каждое из которых было сосредоточено на разных элементах горных экосистем.</a:t>
            </a:r>
          </a:p>
          <a:p>
            <a:endParaRPr lang="ru-RU" sz="1400" dirty="0"/>
          </a:p>
          <a:p>
            <a:r>
              <a:rPr lang="el-GR" sz="1400" dirty="0"/>
              <a:t>Το </a:t>
            </a:r>
            <a:r>
              <a:rPr lang="en-GB" sz="1400" dirty="0"/>
              <a:t>LIFE For Open Forests </a:t>
            </a:r>
            <a:r>
              <a:rPr lang="el-GR" sz="1400" dirty="0"/>
              <a:t>είχε ως στόχο την προστασία, τη διατήρηση και τη βελτίωση των δασικών εκτάσεων, την αποκατάσταση και την προστασία υδάτινων σωμάτων και σπάνιων φυτών. Επιπλέον, στόχευε στη βελτίωση του πληθυσμού και του </a:t>
            </a:r>
            <a:r>
              <a:rPr lang="el-GR" sz="1400" dirty="0" err="1"/>
              <a:t>οικοτόπου</a:t>
            </a:r>
            <a:r>
              <a:rPr lang="el-GR" sz="1400" dirty="0"/>
              <a:t> σπάνιων φυτών, καφέ αρκούδων και σπάνιων ειδών πτηνών. Το έργο ξεκίνησε με τον προσδιορισμό των βασικών περιοχών δράσης για τη σωστή αποκατάσταση και διατήρηση των τοπικών οικοσυστημάτων, που ακολούθησε μια σειρά από δραστηριότητες αποκατάστασης, καθεμία επικεντρωμένη σε διαφορετικά στοιχεία των ορεινών οικοσυστημάτων.</a:t>
            </a:r>
            <a:endParaRPr lang="ru-RU" sz="1400" dirty="0"/>
          </a:p>
        </p:txBody>
      </p:sp>
      <p:pic>
        <p:nvPicPr>
          <p:cNvPr id="5" name="Рисунок 4" descr="Изображение выглядит как дерево, на открытом воздухе, растительность, пейзаж&#10;&#10;Контент, сгенерированный ИИ, может содержать ошибки.">
            <a:extLst>
              <a:ext uri="{FF2B5EF4-FFF2-40B4-BE49-F238E27FC236}">
                <a16:creationId xmlns:a16="http://schemas.microsoft.com/office/drawing/2014/main" id="{FA7718CB-541F-0D22-B986-310E92CC692D}"/>
              </a:ext>
            </a:extLst>
          </p:cNvPr>
          <p:cNvPicPr>
            <a:picLocks noChangeAspect="1"/>
          </p:cNvPicPr>
          <p:nvPr/>
        </p:nvPicPr>
        <p:blipFill>
          <a:blip r:embed="rId2"/>
          <a:stretch>
            <a:fillRect/>
          </a:stretch>
        </p:blipFill>
        <p:spPr>
          <a:xfrm>
            <a:off x="1380723" y="3093590"/>
            <a:ext cx="5541460" cy="3660158"/>
          </a:xfrm>
          <a:prstGeom prst="rect">
            <a:avLst/>
          </a:prstGeom>
        </p:spPr>
      </p:pic>
      <p:pic>
        <p:nvPicPr>
          <p:cNvPr id="9" name="Рисунок 8">
            <a:extLst>
              <a:ext uri="{FF2B5EF4-FFF2-40B4-BE49-F238E27FC236}">
                <a16:creationId xmlns:a16="http://schemas.microsoft.com/office/drawing/2014/main" id="{89303664-419C-774B-BE7A-9DDB82DD9A28}"/>
              </a:ext>
            </a:extLst>
          </p:cNvPr>
          <p:cNvPicPr>
            <a:picLocks noChangeAspect="1"/>
          </p:cNvPicPr>
          <p:nvPr/>
        </p:nvPicPr>
        <p:blipFill>
          <a:blip r:embed="rId3"/>
          <a:stretch>
            <a:fillRect/>
          </a:stretch>
        </p:blipFill>
        <p:spPr>
          <a:xfrm>
            <a:off x="7083483" y="4779179"/>
            <a:ext cx="3576577" cy="1974569"/>
          </a:xfrm>
          <a:prstGeom prst="rect">
            <a:avLst/>
          </a:prstGeom>
        </p:spPr>
      </p:pic>
      <p:pic>
        <p:nvPicPr>
          <p:cNvPr id="11" name="Рисунок 10" descr="Изображение выглядит как птица, хищная птица, сова, на открытом воздухе&#10;&#10;Контент, сгенерированный ИИ, может содержать ошибки.">
            <a:extLst>
              <a:ext uri="{FF2B5EF4-FFF2-40B4-BE49-F238E27FC236}">
                <a16:creationId xmlns:a16="http://schemas.microsoft.com/office/drawing/2014/main" id="{4F7BC507-50F2-FC7F-112E-CF30246DD78C}"/>
              </a:ext>
            </a:extLst>
          </p:cNvPr>
          <p:cNvPicPr>
            <a:picLocks noChangeAspect="1"/>
          </p:cNvPicPr>
          <p:nvPr/>
        </p:nvPicPr>
        <p:blipFill>
          <a:blip r:embed="rId4"/>
          <a:stretch>
            <a:fillRect/>
          </a:stretch>
        </p:blipFill>
        <p:spPr>
          <a:xfrm>
            <a:off x="7477023" y="2669663"/>
            <a:ext cx="2639251" cy="1979439"/>
          </a:xfrm>
          <a:prstGeom prst="rect">
            <a:avLst/>
          </a:prstGeom>
        </p:spPr>
      </p:pic>
      <p:pic>
        <p:nvPicPr>
          <p:cNvPr id="13" name="Рисунок 12" descr="Изображение выглядит как птица, фазановый, тинаму, на открытом воздухе&#10;&#10;Контент, сгенерированный ИИ, может содержать ошибки.">
            <a:extLst>
              <a:ext uri="{FF2B5EF4-FFF2-40B4-BE49-F238E27FC236}">
                <a16:creationId xmlns:a16="http://schemas.microsoft.com/office/drawing/2014/main" id="{B351E397-9B10-C2A5-AE34-B861F1CA92B4}"/>
              </a:ext>
            </a:extLst>
          </p:cNvPr>
          <p:cNvPicPr>
            <a:picLocks noChangeAspect="1"/>
          </p:cNvPicPr>
          <p:nvPr/>
        </p:nvPicPr>
        <p:blipFill>
          <a:blip r:embed="rId5"/>
          <a:stretch>
            <a:fillRect/>
          </a:stretch>
        </p:blipFill>
        <p:spPr>
          <a:xfrm>
            <a:off x="5625297" y="3896510"/>
            <a:ext cx="2180347" cy="1635261"/>
          </a:xfrm>
          <a:prstGeom prst="rect">
            <a:avLst/>
          </a:prstGeom>
        </p:spPr>
      </p:pic>
    </p:spTree>
    <p:extLst>
      <p:ext uri="{BB962C8B-B14F-4D97-AF65-F5344CB8AC3E}">
        <p14:creationId xmlns:p14="http://schemas.microsoft.com/office/powerpoint/2010/main" val="267383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linds(horizont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ACF7AD-2A57-51BD-A212-6D65F1EB712E}"/>
              </a:ext>
            </a:extLst>
          </p:cNvPr>
          <p:cNvSpPr txBox="1"/>
          <p:nvPr/>
        </p:nvSpPr>
        <p:spPr>
          <a:xfrm>
            <a:off x="1255853" y="258594"/>
            <a:ext cx="6099858" cy="646331"/>
          </a:xfrm>
          <a:prstGeom prst="rect">
            <a:avLst/>
          </a:prstGeom>
          <a:noFill/>
        </p:spPr>
        <p:txBody>
          <a:bodyPr wrap="square">
            <a:spAutoFit/>
          </a:bodyPr>
          <a:lstStyle/>
          <a:p>
            <a:pPr lvl="0"/>
            <a:r>
              <a:rPr lang="ru-RU" sz="1800" b="1" kern="0" dirty="0">
                <a:effectLst/>
                <a:latin typeface="+mj-lt"/>
                <a:ea typeface="Times New Roman" panose="02020603050405020304" pitchFamily="18" charset="0"/>
                <a:cs typeface="Times New Roman" panose="02020603050405020304" pitchFamily="18" charset="0"/>
              </a:rPr>
              <a:t>Защита прибрежных зон.</a:t>
            </a:r>
          </a:p>
          <a:p>
            <a:pPr lvl="0"/>
            <a:r>
              <a:rPr lang="el-GR" sz="1800" b="1" kern="100" dirty="0">
                <a:effectLst/>
                <a:latin typeface="+mj-lt"/>
                <a:ea typeface="Malgun Gothic" panose="020B0503020000020004" pitchFamily="34" charset="-127"/>
                <a:cs typeface="Times New Roman" panose="02020603050405020304" pitchFamily="18" charset="0"/>
              </a:rPr>
              <a:t>Προστασία ακτών.</a:t>
            </a:r>
            <a:endParaRPr lang="ru-RU" sz="1800" b="1" kern="100" dirty="0">
              <a:effectLst/>
              <a:latin typeface="+mj-lt"/>
              <a:ea typeface="Malgun Gothic" panose="020B0503020000020004" pitchFamily="34" charset="-127"/>
              <a:cs typeface="Times New Roman" panose="02020603050405020304" pitchFamily="18" charset="0"/>
            </a:endParaRPr>
          </a:p>
        </p:txBody>
      </p:sp>
      <p:sp>
        <p:nvSpPr>
          <p:cNvPr id="7" name="TextBox 6">
            <a:extLst>
              <a:ext uri="{FF2B5EF4-FFF2-40B4-BE49-F238E27FC236}">
                <a16:creationId xmlns:a16="http://schemas.microsoft.com/office/drawing/2014/main" id="{9B8D0CFD-2599-9083-0CDC-134C6C517583}"/>
              </a:ext>
            </a:extLst>
          </p:cNvPr>
          <p:cNvSpPr txBox="1"/>
          <p:nvPr/>
        </p:nvSpPr>
        <p:spPr>
          <a:xfrm>
            <a:off x="1255853" y="1175359"/>
            <a:ext cx="6099858" cy="523220"/>
          </a:xfrm>
          <a:prstGeom prst="rect">
            <a:avLst/>
          </a:prstGeom>
          <a:noFill/>
        </p:spPr>
        <p:txBody>
          <a:bodyPr wrap="square">
            <a:spAutoFit/>
          </a:bodyPr>
          <a:lstStyle/>
          <a:p>
            <a:r>
              <a:rPr lang="ru-RU" sz="1400" kern="0" dirty="0">
                <a:effectLst/>
                <a:ea typeface="Times New Roman" panose="02020603050405020304" pitchFamily="18" charset="0"/>
                <a:cs typeface="Times New Roman" panose="02020603050405020304" pitchFamily="18" charset="0"/>
              </a:rPr>
              <a:t>1. Охрана морских экосистем.</a:t>
            </a:r>
          </a:p>
          <a:p>
            <a:r>
              <a:rPr lang="el-GR" sz="1400" kern="100" dirty="0">
                <a:effectLst/>
                <a:ea typeface="Malgun Gothic" panose="020B0503020000020004" pitchFamily="34" charset="-127"/>
                <a:cs typeface="Times New Roman" panose="02020603050405020304" pitchFamily="18" charset="0"/>
              </a:rPr>
              <a:t>1. Προστασία θαλάσσιων οικοσυστημάτων</a:t>
            </a:r>
            <a:r>
              <a:rPr lang="ru-RU" sz="1400" kern="100" dirty="0">
                <a:effectLst/>
                <a:ea typeface="Malgun Gothic" panose="020B0503020000020004" pitchFamily="34" charset="-127"/>
                <a:cs typeface="Times New Roman" panose="02020603050405020304" pitchFamily="18" charset="0"/>
              </a:rPr>
              <a:t>.</a:t>
            </a:r>
          </a:p>
        </p:txBody>
      </p:sp>
      <p:sp>
        <p:nvSpPr>
          <p:cNvPr id="9" name="TextBox 8">
            <a:extLst>
              <a:ext uri="{FF2B5EF4-FFF2-40B4-BE49-F238E27FC236}">
                <a16:creationId xmlns:a16="http://schemas.microsoft.com/office/drawing/2014/main" id="{A85E393F-2666-B3A4-6D9D-051177ABD57E}"/>
              </a:ext>
            </a:extLst>
          </p:cNvPr>
          <p:cNvSpPr txBox="1"/>
          <p:nvPr/>
        </p:nvSpPr>
        <p:spPr>
          <a:xfrm>
            <a:off x="1255853" y="1969013"/>
            <a:ext cx="6099858" cy="523220"/>
          </a:xfrm>
          <a:prstGeom prst="rect">
            <a:avLst/>
          </a:prstGeom>
          <a:noFill/>
        </p:spPr>
        <p:txBody>
          <a:bodyPr wrap="square">
            <a:spAutoFit/>
          </a:bodyPr>
          <a:lstStyle/>
          <a:p>
            <a:r>
              <a:rPr lang="ru-RU" sz="1400" kern="0" dirty="0">
                <a:effectLst/>
                <a:ea typeface="Times New Roman" panose="02020603050405020304" pitchFamily="18" charset="0"/>
                <a:cs typeface="Times New Roman" panose="02020603050405020304" pitchFamily="18" charset="0"/>
              </a:rPr>
              <a:t>2. Борьба с пластиковым загрязнением.</a:t>
            </a:r>
          </a:p>
          <a:p>
            <a:r>
              <a:rPr lang="el-GR" sz="1400" kern="100" dirty="0">
                <a:effectLst/>
                <a:ea typeface="Malgun Gothic" panose="020B0503020000020004" pitchFamily="34" charset="-127"/>
                <a:cs typeface="Times New Roman" panose="02020603050405020304" pitchFamily="18" charset="0"/>
              </a:rPr>
              <a:t>2. Καταπολέμηση της πλαστικής ρύπανσης</a:t>
            </a:r>
            <a:r>
              <a:rPr lang="ru-RU" sz="1400" kern="0" dirty="0">
                <a:ea typeface="Malgun Gothic" panose="020B0503020000020004" pitchFamily="34" charset="-127"/>
                <a:cs typeface="Times New Roman" panose="02020603050405020304" pitchFamily="18" charset="0"/>
              </a:rPr>
              <a:t>.</a:t>
            </a:r>
            <a:endParaRPr lang="ru-RU" sz="1400" kern="100" dirty="0">
              <a:effectLst/>
              <a:ea typeface="Malgun Gothic" panose="020B0503020000020004" pitchFamily="34" charset="-127"/>
              <a:cs typeface="Times New Roman" panose="02020603050405020304" pitchFamily="18" charset="0"/>
            </a:endParaRPr>
          </a:p>
        </p:txBody>
      </p:sp>
      <p:sp>
        <p:nvSpPr>
          <p:cNvPr id="11" name="TextBox 10">
            <a:extLst>
              <a:ext uri="{FF2B5EF4-FFF2-40B4-BE49-F238E27FC236}">
                <a16:creationId xmlns:a16="http://schemas.microsoft.com/office/drawing/2014/main" id="{2629C188-5A13-1329-9B42-B8008370D795}"/>
              </a:ext>
            </a:extLst>
          </p:cNvPr>
          <p:cNvSpPr txBox="1"/>
          <p:nvPr/>
        </p:nvSpPr>
        <p:spPr>
          <a:xfrm>
            <a:off x="1255853" y="2762667"/>
            <a:ext cx="6099858" cy="523220"/>
          </a:xfrm>
          <a:prstGeom prst="rect">
            <a:avLst/>
          </a:prstGeom>
          <a:noFill/>
        </p:spPr>
        <p:txBody>
          <a:bodyPr wrap="square">
            <a:spAutoFit/>
          </a:bodyPr>
          <a:lstStyle/>
          <a:p>
            <a:r>
              <a:rPr lang="ru-RU" sz="1400" kern="0" dirty="0">
                <a:effectLst/>
                <a:ea typeface="Times New Roman" panose="02020603050405020304" pitchFamily="18" charset="0"/>
                <a:cs typeface="Times New Roman" panose="02020603050405020304" pitchFamily="18" charset="0"/>
              </a:rPr>
              <a:t>3. Устойчивое развитие туризма.</a:t>
            </a:r>
          </a:p>
          <a:p>
            <a:r>
              <a:rPr lang="el-GR" sz="1400" kern="100" dirty="0">
                <a:effectLst/>
                <a:ea typeface="Malgun Gothic" panose="020B0503020000020004" pitchFamily="34" charset="-127"/>
                <a:cs typeface="Times New Roman" panose="02020603050405020304" pitchFamily="18" charset="0"/>
              </a:rPr>
              <a:t>3. Αειφόρος τουριστική ανάπτυξη.</a:t>
            </a:r>
            <a:endParaRPr lang="ru-RU" sz="1400" kern="100" dirty="0">
              <a:effectLst/>
              <a:ea typeface="Malgun Gothic" panose="020B0503020000020004" pitchFamily="34" charset="-127"/>
              <a:cs typeface="Times New Roman" panose="02020603050405020304" pitchFamily="18" charset="0"/>
            </a:endParaRPr>
          </a:p>
        </p:txBody>
      </p:sp>
      <p:sp>
        <p:nvSpPr>
          <p:cNvPr id="13" name="TextBox 12">
            <a:extLst>
              <a:ext uri="{FF2B5EF4-FFF2-40B4-BE49-F238E27FC236}">
                <a16:creationId xmlns:a16="http://schemas.microsoft.com/office/drawing/2014/main" id="{A880973A-CD80-49E4-111C-364A17CC3C3C}"/>
              </a:ext>
            </a:extLst>
          </p:cNvPr>
          <p:cNvSpPr txBox="1"/>
          <p:nvPr/>
        </p:nvSpPr>
        <p:spPr>
          <a:xfrm>
            <a:off x="1255853" y="3556321"/>
            <a:ext cx="6099858" cy="307777"/>
          </a:xfrm>
          <a:prstGeom prst="rect">
            <a:avLst/>
          </a:prstGeom>
          <a:noFill/>
        </p:spPr>
        <p:txBody>
          <a:bodyPr wrap="square">
            <a:spAutoFit/>
          </a:bodyPr>
          <a:lstStyle/>
          <a:p>
            <a:pPr>
              <a:spcBef>
                <a:spcPts val="1500"/>
              </a:spcBef>
              <a:spcAft>
                <a:spcPts val="750"/>
              </a:spcAft>
            </a:pPr>
            <a:r>
              <a:rPr lang="ru-RU" sz="1400" kern="0" dirty="0">
                <a:effectLst/>
                <a:ea typeface="Times New Roman" panose="02020603050405020304" pitchFamily="18" charset="0"/>
                <a:cs typeface="Times New Roman" panose="02020603050405020304" pitchFamily="18" charset="0"/>
              </a:rPr>
              <a:t>4. Меры по предотвращению эрозии берегов.</a:t>
            </a:r>
            <a:endParaRPr lang="ru-RU" sz="1400" kern="100" dirty="0">
              <a:effectLst/>
              <a:ea typeface="Malgun Gothic" panose="020B0503020000020004" pitchFamily="34" charset="-127"/>
              <a:cs typeface="Times New Roman" panose="02020603050405020304" pitchFamily="18" charset="0"/>
            </a:endParaRPr>
          </a:p>
        </p:txBody>
      </p:sp>
      <p:sp>
        <p:nvSpPr>
          <p:cNvPr id="15" name="TextBox 14">
            <a:extLst>
              <a:ext uri="{FF2B5EF4-FFF2-40B4-BE49-F238E27FC236}">
                <a16:creationId xmlns:a16="http://schemas.microsoft.com/office/drawing/2014/main" id="{9C9B63AC-D991-B63F-D279-AFE90BB48A0A}"/>
              </a:ext>
            </a:extLst>
          </p:cNvPr>
          <p:cNvSpPr txBox="1"/>
          <p:nvPr/>
        </p:nvSpPr>
        <p:spPr>
          <a:xfrm>
            <a:off x="1255853" y="3829648"/>
            <a:ext cx="6099858" cy="307777"/>
          </a:xfrm>
          <a:prstGeom prst="rect">
            <a:avLst/>
          </a:prstGeom>
          <a:noFill/>
        </p:spPr>
        <p:txBody>
          <a:bodyPr wrap="square">
            <a:spAutoFit/>
          </a:bodyPr>
          <a:lstStyle/>
          <a:p>
            <a:r>
              <a:rPr lang="ru-RU" sz="1400" dirty="0"/>
              <a:t>4. </a:t>
            </a:r>
            <a:r>
              <a:rPr lang="ru-RU" sz="1400" dirty="0" err="1"/>
              <a:t>Μέτρ</a:t>
            </a:r>
            <a:r>
              <a:rPr lang="ru-RU" sz="1400" dirty="0"/>
              <a:t>α </a:t>
            </a:r>
            <a:r>
              <a:rPr lang="ru-RU" sz="1400" dirty="0" err="1"/>
              <a:t>γι</a:t>
            </a:r>
            <a:r>
              <a:rPr lang="ru-RU" sz="1400" dirty="0"/>
              <a:t>α </a:t>
            </a:r>
            <a:r>
              <a:rPr lang="ru-RU" sz="1400" dirty="0" err="1"/>
              <a:t>την</a:t>
            </a:r>
            <a:r>
              <a:rPr lang="ru-RU" sz="1400" dirty="0"/>
              <a:t> π</a:t>
            </a:r>
            <a:r>
              <a:rPr lang="ru-RU" sz="1400" dirty="0" err="1"/>
              <a:t>ρόληψη</a:t>
            </a:r>
            <a:r>
              <a:rPr lang="ru-RU" sz="1400" dirty="0"/>
              <a:t> </a:t>
            </a:r>
            <a:r>
              <a:rPr lang="ru-RU" sz="1400" dirty="0" err="1"/>
              <a:t>της</a:t>
            </a:r>
            <a:r>
              <a:rPr lang="ru-RU" sz="1400" dirty="0"/>
              <a:t> </a:t>
            </a:r>
            <a:r>
              <a:rPr lang="ru-RU" sz="1400" dirty="0" err="1"/>
              <a:t>διά</a:t>
            </a:r>
            <a:r>
              <a:rPr lang="ru-RU" sz="1400" dirty="0"/>
              <a:t>β</a:t>
            </a:r>
            <a:r>
              <a:rPr lang="ru-RU" sz="1400" dirty="0" err="1"/>
              <a:t>ρωσης</a:t>
            </a:r>
            <a:r>
              <a:rPr lang="ru-RU" sz="1400" dirty="0"/>
              <a:t> </a:t>
            </a:r>
            <a:r>
              <a:rPr lang="ru-RU" sz="1400" dirty="0" err="1"/>
              <a:t>των</a:t>
            </a:r>
            <a:r>
              <a:rPr lang="ru-RU" sz="1400" dirty="0"/>
              <a:t> α</a:t>
            </a:r>
            <a:r>
              <a:rPr lang="ru-RU" sz="1400" dirty="0" err="1"/>
              <a:t>κτών</a:t>
            </a:r>
            <a:r>
              <a:rPr lang="ru-RU" sz="1400" dirty="0"/>
              <a:t>.</a:t>
            </a:r>
          </a:p>
        </p:txBody>
      </p:sp>
      <p:sp>
        <p:nvSpPr>
          <p:cNvPr id="17" name="TextBox 16">
            <a:extLst>
              <a:ext uri="{FF2B5EF4-FFF2-40B4-BE49-F238E27FC236}">
                <a16:creationId xmlns:a16="http://schemas.microsoft.com/office/drawing/2014/main" id="{DE24A888-B330-006A-AC3F-F988B4944EB3}"/>
              </a:ext>
            </a:extLst>
          </p:cNvPr>
          <p:cNvSpPr txBox="1"/>
          <p:nvPr/>
        </p:nvSpPr>
        <p:spPr>
          <a:xfrm>
            <a:off x="1255853" y="4410752"/>
            <a:ext cx="6099858" cy="307777"/>
          </a:xfrm>
          <a:prstGeom prst="rect">
            <a:avLst/>
          </a:prstGeom>
          <a:noFill/>
        </p:spPr>
        <p:txBody>
          <a:bodyPr wrap="square">
            <a:spAutoFit/>
          </a:bodyPr>
          <a:lstStyle/>
          <a:p>
            <a:pPr>
              <a:spcBef>
                <a:spcPts val="1500"/>
              </a:spcBef>
              <a:spcAft>
                <a:spcPts val="750"/>
              </a:spcAft>
            </a:pPr>
            <a:r>
              <a:rPr lang="ru-RU" sz="1400" kern="0" dirty="0">
                <a:effectLst/>
                <a:ea typeface="Times New Roman" panose="02020603050405020304" pitchFamily="18" charset="0"/>
                <a:cs typeface="Times New Roman" panose="02020603050405020304" pitchFamily="18" charset="0"/>
              </a:rPr>
              <a:t>5. Образовательные инициативы.</a:t>
            </a:r>
            <a:endParaRPr lang="ru-RU" sz="1400" kern="100" dirty="0">
              <a:effectLst/>
              <a:ea typeface="Malgun Gothic" panose="020B0503020000020004" pitchFamily="34" charset="-127"/>
              <a:cs typeface="Times New Roman" panose="02020603050405020304" pitchFamily="18" charset="0"/>
            </a:endParaRPr>
          </a:p>
        </p:txBody>
      </p:sp>
      <p:sp>
        <p:nvSpPr>
          <p:cNvPr id="19" name="TextBox 18">
            <a:extLst>
              <a:ext uri="{FF2B5EF4-FFF2-40B4-BE49-F238E27FC236}">
                <a16:creationId xmlns:a16="http://schemas.microsoft.com/office/drawing/2014/main" id="{7E2D2177-4E3B-9E17-AA47-543F2D6DA89D}"/>
              </a:ext>
            </a:extLst>
          </p:cNvPr>
          <p:cNvSpPr txBox="1"/>
          <p:nvPr/>
        </p:nvSpPr>
        <p:spPr>
          <a:xfrm>
            <a:off x="1255853" y="4684079"/>
            <a:ext cx="6099858" cy="307777"/>
          </a:xfrm>
          <a:prstGeom prst="rect">
            <a:avLst/>
          </a:prstGeom>
          <a:noFill/>
        </p:spPr>
        <p:txBody>
          <a:bodyPr wrap="square">
            <a:spAutoFit/>
          </a:bodyPr>
          <a:lstStyle/>
          <a:p>
            <a:r>
              <a:rPr lang="ru-RU" sz="1400" dirty="0"/>
              <a:t>5. </a:t>
            </a:r>
            <a:r>
              <a:rPr lang="ru-RU" sz="1400" dirty="0" err="1"/>
              <a:t>Εκ</a:t>
            </a:r>
            <a:r>
              <a:rPr lang="ru-RU" sz="1400" dirty="0"/>
              <a:t>πα</a:t>
            </a:r>
            <a:r>
              <a:rPr lang="ru-RU" sz="1400" dirty="0" err="1"/>
              <a:t>ιδευτικές</a:t>
            </a:r>
            <a:r>
              <a:rPr lang="ru-RU" sz="1400" dirty="0"/>
              <a:t> π</a:t>
            </a:r>
            <a:r>
              <a:rPr lang="ru-RU" sz="1400" dirty="0" err="1"/>
              <a:t>ρωτο</a:t>
            </a:r>
            <a:r>
              <a:rPr lang="ru-RU" sz="1400" dirty="0"/>
              <a:t>β</a:t>
            </a:r>
            <a:r>
              <a:rPr lang="ru-RU" sz="1400" dirty="0" err="1"/>
              <a:t>ουλίες</a:t>
            </a:r>
            <a:r>
              <a:rPr lang="ru-RU" sz="1400" dirty="0"/>
              <a:t>.</a:t>
            </a:r>
          </a:p>
        </p:txBody>
      </p:sp>
      <p:sp>
        <p:nvSpPr>
          <p:cNvPr id="23" name="TextBox 22">
            <a:extLst>
              <a:ext uri="{FF2B5EF4-FFF2-40B4-BE49-F238E27FC236}">
                <a16:creationId xmlns:a16="http://schemas.microsoft.com/office/drawing/2014/main" id="{6E194F55-A3C1-98D2-0C90-050505E8532A}"/>
              </a:ext>
            </a:extLst>
          </p:cNvPr>
          <p:cNvSpPr txBox="1"/>
          <p:nvPr/>
        </p:nvSpPr>
        <p:spPr>
          <a:xfrm>
            <a:off x="1255853" y="5265183"/>
            <a:ext cx="6099858" cy="307777"/>
          </a:xfrm>
          <a:prstGeom prst="rect">
            <a:avLst/>
          </a:prstGeom>
          <a:noFill/>
        </p:spPr>
        <p:txBody>
          <a:bodyPr wrap="square">
            <a:spAutoFit/>
          </a:bodyPr>
          <a:lstStyle/>
          <a:p>
            <a:pPr>
              <a:spcBef>
                <a:spcPts val="1500"/>
              </a:spcBef>
              <a:spcAft>
                <a:spcPts val="750"/>
              </a:spcAft>
            </a:pPr>
            <a:r>
              <a:rPr lang="ru-RU" sz="1400" kern="0" dirty="0">
                <a:effectLst/>
                <a:ea typeface="Times New Roman" panose="02020603050405020304" pitchFamily="18" charset="0"/>
                <a:cs typeface="Times New Roman" panose="02020603050405020304" pitchFamily="18" charset="0"/>
              </a:rPr>
              <a:t>6. Международное сотрудничество.</a:t>
            </a:r>
            <a:endParaRPr lang="ru-RU" sz="1400" kern="100" dirty="0">
              <a:effectLst/>
              <a:ea typeface="Malgun Gothic" panose="020B0503020000020004" pitchFamily="34" charset="-127"/>
              <a:cs typeface="Times New Roman" panose="02020603050405020304" pitchFamily="18" charset="0"/>
            </a:endParaRPr>
          </a:p>
        </p:txBody>
      </p:sp>
      <p:sp>
        <p:nvSpPr>
          <p:cNvPr id="25" name="TextBox 24">
            <a:extLst>
              <a:ext uri="{FF2B5EF4-FFF2-40B4-BE49-F238E27FC236}">
                <a16:creationId xmlns:a16="http://schemas.microsoft.com/office/drawing/2014/main" id="{780BE062-3057-B21E-7708-47BDCCD68D94}"/>
              </a:ext>
            </a:extLst>
          </p:cNvPr>
          <p:cNvSpPr txBox="1"/>
          <p:nvPr/>
        </p:nvSpPr>
        <p:spPr>
          <a:xfrm>
            <a:off x="1255853" y="5538510"/>
            <a:ext cx="6099858" cy="307777"/>
          </a:xfrm>
          <a:prstGeom prst="rect">
            <a:avLst/>
          </a:prstGeom>
          <a:noFill/>
        </p:spPr>
        <p:txBody>
          <a:bodyPr wrap="square">
            <a:spAutoFit/>
          </a:bodyPr>
          <a:lstStyle/>
          <a:p>
            <a:r>
              <a:rPr lang="ru-RU" sz="1400" dirty="0"/>
              <a:t>6. </a:t>
            </a:r>
            <a:r>
              <a:rPr lang="ru-RU" sz="1400" dirty="0" err="1"/>
              <a:t>Διεθνής</a:t>
            </a:r>
            <a:r>
              <a:rPr lang="ru-RU" sz="1400" dirty="0"/>
              <a:t> </a:t>
            </a:r>
            <a:r>
              <a:rPr lang="ru-RU" sz="1400" dirty="0" err="1"/>
              <a:t>συνεργ</a:t>
            </a:r>
            <a:r>
              <a:rPr lang="ru-RU" sz="1400" dirty="0"/>
              <a:t>α</a:t>
            </a:r>
            <a:r>
              <a:rPr lang="ru-RU" sz="1400" dirty="0" err="1"/>
              <a:t>σί</a:t>
            </a:r>
            <a:r>
              <a:rPr lang="ru-RU" sz="1400" dirty="0"/>
              <a:t>α.</a:t>
            </a:r>
          </a:p>
        </p:txBody>
      </p:sp>
      <p:pic>
        <p:nvPicPr>
          <p:cNvPr id="26" name="Рисунок 25" descr="Изображение выглядит как вода, аквариум, риф, рыба&#10;&#10;Контент, сгенерированный ИИ, может содержать ошибки.">
            <a:extLst>
              <a:ext uri="{FF2B5EF4-FFF2-40B4-BE49-F238E27FC236}">
                <a16:creationId xmlns:a16="http://schemas.microsoft.com/office/drawing/2014/main" id="{684EF6F3-9DAA-38C6-1C65-811F0C6EEF8B}"/>
              </a:ext>
            </a:extLst>
          </p:cNvPr>
          <p:cNvPicPr>
            <a:picLocks noChangeAspect="1"/>
          </p:cNvPicPr>
          <p:nvPr/>
        </p:nvPicPr>
        <p:blipFill>
          <a:blip r:embed="rId2"/>
          <a:stretch>
            <a:fillRect/>
          </a:stretch>
        </p:blipFill>
        <p:spPr>
          <a:xfrm>
            <a:off x="7564055" y="368465"/>
            <a:ext cx="3211286" cy="2137007"/>
          </a:xfrm>
          <a:prstGeom prst="rect">
            <a:avLst/>
          </a:prstGeom>
        </p:spPr>
      </p:pic>
      <p:pic>
        <p:nvPicPr>
          <p:cNvPr id="28" name="Рисунок 27" descr="Изображение выглядит как на открытом воздухе, вода, природа, Водное пространство&#10;&#10;Контент, сгенерированный ИИ, может содержать ошибки.">
            <a:extLst>
              <a:ext uri="{FF2B5EF4-FFF2-40B4-BE49-F238E27FC236}">
                <a16:creationId xmlns:a16="http://schemas.microsoft.com/office/drawing/2014/main" id="{0C743780-34F4-3D79-0C16-0CB55B4A1864}"/>
              </a:ext>
            </a:extLst>
          </p:cNvPr>
          <p:cNvPicPr>
            <a:picLocks noChangeAspect="1"/>
          </p:cNvPicPr>
          <p:nvPr/>
        </p:nvPicPr>
        <p:blipFill>
          <a:blip r:embed="rId3"/>
          <a:stretch>
            <a:fillRect/>
          </a:stretch>
        </p:blipFill>
        <p:spPr>
          <a:xfrm>
            <a:off x="5908876" y="1969013"/>
            <a:ext cx="3513693" cy="1973524"/>
          </a:xfrm>
          <a:prstGeom prst="rect">
            <a:avLst/>
          </a:prstGeom>
        </p:spPr>
      </p:pic>
      <p:pic>
        <p:nvPicPr>
          <p:cNvPr id="30" name="Рисунок 29" descr="Изображение выглядит как вода, подводный, Биология океана, риф&#10;&#10;Контент, сгенерированный ИИ, может содержать ошибки.">
            <a:extLst>
              <a:ext uri="{FF2B5EF4-FFF2-40B4-BE49-F238E27FC236}">
                <a16:creationId xmlns:a16="http://schemas.microsoft.com/office/drawing/2014/main" id="{933B1BC1-AE71-A203-8BD1-DB3311609BC5}"/>
              </a:ext>
            </a:extLst>
          </p:cNvPr>
          <p:cNvPicPr>
            <a:picLocks noChangeAspect="1"/>
          </p:cNvPicPr>
          <p:nvPr/>
        </p:nvPicPr>
        <p:blipFill>
          <a:blip r:embed="rId4"/>
          <a:stretch>
            <a:fillRect/>
          </a:stretch>
        </p:blipFill>
        <p:spPr>
          <a:xfrm>
            <a:off x="7931582" y="3423990"/>
            <a:ext cx="2981973" cy="1973524"/>
          </a:xfrm>
          <a:prstGeom prst="rect">
            <a:avLst/>
          </a:prstGeom>
        </p:spPr>
      </p:pic>
      <p:pic>
        <p:nvPicPr>
          <p:cNvPr id="32" name="Рисунок 31" descr="Изображение выглядит как вода, подводный, Биология океана, природа&#10;&#10;Контент, сгенерированный ИИ, может содержать ошибки.">
            <a:extLst>
              <a:ext uri="{FF2B5EF4-FFF2-40B4-BE49-F238E27FC236}">
                <a16:creationId xmlns:a16="http://schemas.microsoft.com/office/drawing/2014/main" id="{0DD5129B-7E7C-160F-EA53-F07AB93BD4BD}"/>
              </a:ext>
            </a:extLst>
          </p:cNvPr>
          <p:cNvPicPr>
            <a:picLocks noChangeAspect="1"/>
          </p:cNvPicPr>
          <p:nvPr/>
        </p:nvPicPr>
        <p:blipFill>
          <a:blip r:embed="rId5"/>
          <a:stretch>
            <a:fillRect/>
          </a:stretch>
        </p:blipFill>
        <p:spPr>
          <a:xfrm>
            <a:off x="5567306" y="4830346"/>
            <a:ext cx="2981973" cy="1677360"/>
          </a:xfrm>
          <a:prstGeom prst="rect">
            <a:avLst/>
          </a:prstGeom>
        </p:spPr>
      </p:pic>
    </p:spTree>
    <p:extLst>
      <p:ext uri="{BB962C8B-B14F-4D97-AF65-F5344CB8AC3E}">
        <p14:creationId xmlns:p14="http://schemas.microsoft.com/office/powerpoint/2010/main" val="150500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linds(horizont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linds(horizontal)">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blinds(horizontal)">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additive="base">
                                        <p:cTn id="56" dur="500" fill="hold"/>
                                        <p:tgtEl>
                                          <p:spTgt spid="19"/>
                                        </p:tgtEl>
                                        <p:attrNameLst>
                                          <p:attrName>ppt_x</p:attrName>
                                        </p:attrNameLst>
                                      </p:cBhvr>
                                      <p:tavLst>
                                        <p:tav tm="0">
                                          <p:val>
                                            <p:strVal val="#ppt_x"/>
                                          </p:val>
                                        </p:tav>
                                        <p:tav tm="100000">
                                          <p:val>
                                            <p:strVal val="#ppt_x"/>
                                          </p:val>
                                        </p:tav>
                                      </p:tavLst>
                                    </p:anim>
                                    <p:anim calcmode="lin" valueType="num">
                                      <p:cBhvr additive="base">
                                        <p:cTn id="57" dur="500" fill="hold"/>
                                        <p:tgtEl>
                                          <p:spTgt spid="19"/>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additive="base">
                                        <p:cTn id="60" dur="500" fill="hold"/>
                                        <p:tgtEl>
                                          <p:spTgt spid="17"/>
                                        </p:tgtEl>
                                        <p:attrNameLst>
                                          <p:attrName>ppt_x</p:attrName>
                                        </p:attrNameLst>
                                      </p:cBhvr>
                                      <p:tavLst>
                                        <p:tav tm="0">
                                          <p:val>
                                            <p:strVal val="#ppt_x"/>
                                          </p:val>
                                        </p:tav>
                                        <p:tav tm="100000">
                                          <p:val>
                                            <p:strVal val="#ppt_x"/>
                                          </p:val>
                                        </p:tav>
                                      </p:tavLst>
                                    </p:anim>
                                    <p:anim calcmode="lin" valueType="num">
                                      <p:cBhvr additive="base">
                                        <p:cTn id="6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blinds(horizontal)">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fill="hold"/>
                                        <p:tgtEl>
                                          <p:spTgt spid="25"/>
                                        </p:tgtEl>
                                        <p:attrNameLst>
                                          <p:attrName>ppt_x</p:attrName>
                                        </p:attrNameLst>
                                      </p:cBhvr>
                                      <p:tavLst>
                                        <p:tav tm="0">
                                          <p:val>
                                            <p:strVal val="#ppt_x"/>
                                          </p:val>
                                        </p:tav>
                                        <p:tav tm="100000">
                                          <p:val>
                                            <p:strVal val="#ppt_x"/>
                                          </p:val>
                                        </p:tav>
                                      </p:tavLst>
                                    </p:anim>
                                    <p:anim calcmode="lin" valueType="num">
                                      <p:cBhvr additive="base">
                                        <p:cTn id="72" dur="500" fill="hold"/>
                                        <p:tgtEl>
                                          <p:spTgt spid="25"/>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500" fill="hold"/>
                                        <p:tgtEl>
                                          <p:spTgt spid="23"/>
                                        </p:tgtEl>
                                        <p:attrNameLst>
                                          <p:attrName>ppt_x</p:attrName>
                                        </p:attrNameLst>
                                      </p:cBhvr>
                                      <p:tavLst>
                                        <p:tav tm="0">
                                          <p:val>
                                            <p:strVal val="#ppt_x"/>
                                          </p:val>
                                        </p:tav>
                                        <p:tav tm="100000">
                                          <p:val>
                                            <p:strVal val="#ppt_x"/>
                                          </p:val>
                                        </p:tav>
                                      </p:tavLst>
                                    </p:anim>
                                    <p:anim calcmode="lin" valueType="num">
                                      <p:cBhvr additive="base">
                                        <p:cTn id="7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5" grpId="0"/>
      <p:bldP spid="17" grpId="0"/>
      <p:bldP spid="19" grpId="0"/>
      <p:bldP spid="23"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C5EBFE-42E7-5EB8-8300-6DD81DBFFC2B}"/>
              </a:ext>
            </a:extLst>
          </p:cNvPr>
          <p:cNvSpPr txBox="1"/>
          <p:nvPr/>
        </p:nvSpPr>
        <p:spPr>
          <a:xfrm>
            <a:off x="1221129" y="307257"/>
            <a:ext cx="6099858" cy="646331"/>
          </a:xfrm>
          <a:prstGeom prst="rect">
            <a:avLst/>
          </a:prstGeom>
          <a:noFill/>
        </p:spPr>
        <p:txBody>
          <a:bodyPr wrap="square">
            <a:spAutoFit/>
          </a:bodyPr>
          <a:lstStyle/>
          <a:p>
            <a:r>
              <a:rPr lang="ru-RU" b="1" dirty="0">
                <a:latin typeface="+mj-lt"/>
                <a:ea typeface="Malgun Gothic" panose="020B0503020000020004" pitchFamily="34" charset="-127"/>
              </a:rPr>
              <a:t>Н</a:t>
            </a:r>
            <a:r>
              <a:rPr lang="ru-RU" sz="1800" b="1" dirty="0">
                <a:effectLst/>
                <a:latin typeface="+mj-lt"/>
                <a:ea typeface="Malgun Gothic" panose="020B0503020000020004" pitchFamily="34" charset="-127"/>
              </a:rPr>
              <a:t>ациональный план по энергетике и климату.</a:t>
            </a:r>
          </a:p>
          <a:p>
            <a:pPr algn="l">
              <a:spcAft>
                <a:spcPts val="2250"/>
              </a:spcAft>
            </a:pPr>
            <a:r>
              <a:rPr lang="el-GR" b="1" i="0" u="none" strike="noStrike" dirty="0">
                <a:effectLst/>
                <a:latin typeface="+mj-lt"/>
              </a:rPr>
              <a:t>Εθνικό Σχέδιο για την Ενέργεια και το Κλίμα</a:t>
            </a:r>
            <a:r>
              <a:rPr lang="ru-RU" b="1" dirty="0">
                <a:latin typeface="+mj-lt"/>
              </a:rPr>
              <a:t> </a:t>
            </a:r>
            <a:r>
              <a:rPr lang="el-GR" b="1" i="0" u="none" strike="noStrike" dirty="0">
                <a:effectLst/>
                <a:latin typeface="+mj-lt"/>
              </a:rPr>
              <a:t>(ΕΣΕΚ)</a:t>
            </a:r>
            <a:r>
              <a:rPr lang="ru-RU" b="1" i="0" u="none" strike="noStrike" dirty="0">
                <a:effectLst/>
                <a:latin typeface="+mj-lt"/>
              </a:rPr>
              <a:t>.</a:t>
            </a:r>
            <a:endParaRPr lang="el-GR" b="1" i="0" u="none" strike="noStrike" dirty="0">
              <a:effectLst/>
              <a:latin typeface="+mj-lt"/>
            </a:endParaRPr>
          </a:p>
        </p:txBody>
      </p:sp>
      <p:sp>
        <p:nvSpPr>
          <p:cNvPr id="6" name="TextBox 5">
            <a:extLst>
              <a:ext uri="{FF2B5EF4-FFF2-40B4-BE49-F238E27FC236}">
                <a16:creationId xmlns:a16="http://schemas.microsoft.com/office/drawing/2014/main" id="{68F83081-93E9-B77B-8217-4CE4E07506C8}"/>
              </a:ext>
            </a:extLst>
          </p:cNvPr>
          <p:cNvSpPr txBox="1"/>
          <p:nvPr/>
        </p:nvSpPr>
        <p:spPr>
          <a:xfrm>
            <a:off x="1104789" y="953588"/>
            <a:ext cx="10214658" cy="1569660"/>
          </a:xfrm>
          <a:prstGeom prst="rect">
            <a:avLst/>
          </a:prstGeom>
          <a:noFill/>
        </p:spPr>
        <p:txBody>
          <a:bodyPr wrap="square">
            <a:spAutoFit/>
          </a:bodyPr>
          <a:lstStyle/>
          <a:p>
            <a:r>
              <a:rPr lang="ru-RU" sz="1200" kern="100" dirty="0">
                <a:effectLst/>
                <a:ea typeface="Malgun Gothic" panose="020B0503020000020004" pitchFamily="34" charset="-127"/>
                <a:cs typeface="Times New Roman" panose="02020603050405020304" pitchFamily="18" charset="0"/>
              </a:rPr>
              <a:t> </a:t>
            </a:r>
          </a:p>
          <a:p>
            <a:r>
              <a:rPr lang="ru-RU" sz="1400" dirty="0"/>
              <a:t>В плане изложены амбициозные цели, включая сокращение выбросов парниковых газов на 58% к 2030 году, сокращение на 80% к 2040 году и достижение полной углеродной нейтральности к 2050 году. </a:t>
            </a:r>
          </a:p>
          <a:p>
            <a:r>
              <a:rPr lang="ru-RU" sz="1400" kern="100" dirty="0">
                <a:effectLst/>
                <a:ea typeface="Malgun Gothic" panose="020B0503020000020004" pitchFamily="34" charset="-127"/>
                <a:cs typeface="Times New Roman" panose="02020603050405020304" pitchFamily="18" charset="0"/>
              </a:rPr>
              <a:t> </a:t>
            </a:r>
          </a:p>
          <a:p>
            <a:r>
              <a:rPr lang="ru-RU" sz="1400" kern="100" dirty="0">
                <a:effectLst/>
                <a:ea typeface="Malgun Gothic" panose="020B0503020000020004" pitchFamily="34" charset="-127"/>
                <a:cs typeface="Times New Roman" panose="02020603050405020304" pitchFamily="18" charset="0"/>
              </a:rPr>
              <a:t>В целом Греция стремится сократить выбросы CO2 на 58,6% по сравнению с уровнем 1990 года, что соответствует цели Европейского союза в 55%. </a:t>
            </a:r>
          </a:p>
          <a:p>
            <a:r>
              <a:rPr lang="ru-RU" sz="1400" kern="100" dirty="0">
                <a:effectLst/>
                <a:ea typeface="Malgun Gothic" panose="020B0503020000020004" pitchFamily="34" charset="-127"/>
                <a:cs typeface="Times New Roman" panose="02020603050405020304" pitchFamily="18" charset="0"/>
              </a:rPr>
              <a:t> </a:t>
            </a:r>
          </a:p>
        </p:txBody>
      </p:sp>
      <p:sp>
        <p:nvSpPr>
          <p:cNvPr id="8" name="TextBox 7">
            <a:extLst>
              <a:ext uri="{FF2B5EF4-FFF2-40B4-BE49-F238E27FC236}">
                <a16:creationId xmlns:a16="http://schemas.microsoft.com/office/drawing/2014/main" id="{BFF6816B-246E-76BB-67EC-B1C4438860CC}"/>
              </a:ext>
            </a:extLst>
          </p:cNvPr>
          <p:cNvSpPr txBox="1"/>
          <p:nvPr/>
        </p:nvSpPr>
        <p:spPr>
          <a:xfrm>
            <a:off x="1151681" y="5117544"/>
            <a:ext cx="10029463" cy="1384995"/>
          </a:xfrm>
          <a:prstGeom prst="rect">
            <a:avLst/>
          </a:prstGeom>
          <a:noFill/>
        </p:spPr>
        <p:txBody>
          <a:bodyPr wrap="square">
            <a:spAutoFit/>
          </a:bodyPr>
          <a:lstStyle/>
          <a:p>
            <a:endParaRPr lang="ru-RU" sz="1400" dirty="0"/>
          </a:p>
          <a:p>
            <a:r>
              <a:rPr lang="el-GR" sz="1400" dirty="0"/>
              <a:t>Το σχέδιο θέτει φιλόδοξους στόχους, συμπεριλαμβανομένης της μείωσης των εκπομπών αερίων του θερμοκηπίου κατά 58% έως το 2030, της μείωσης τους κατά 80% έως το 2040 και της επίτευξης πλήρους ουδετερότητας άνθρακα έως το 2050.</a:t>
            </a:r>
            <a:endParaRPr lang="ru-RU" sz="1400" dirty="0"/>
          </a:p>
          <a:p>
            <a:endParaRPr lang="ru-RU" sz="1400" dirty="0"/>
          </a:p>
          <a:p>
            <a:r>
              <a:rPr lang="ru-RU" sz="1400" dirty="0" err="1"/>
              <a:t>Συνολικά</a:t>
            </a:r>
            <a:r>
              <a:rPr lang="ru-RU" sz="1400" dirty="0"/>
              <a:t>, </a:t>
            </a:r>
            <a:r>
              <a:rPr lang="ru-RU" sz="1400" dirty="0" err="1"/>
              <a:t>η</a:t>
            </a:r>
            <a:r>
              <a:rPr lang="ru-RU" sz="1400" dirty="0"/>
              <a:t> </a:t>
            </a:r>
            <a:r>
              <a:rPr lang="ru-RU" sz="1400" dirty="0" err="1"/>
              <a:t>Ελλάδ</a:t>
            </a:r>
            <a:r>
              <a:rPr lang="ru-RU" sz="1400" dirty="0"/>
              <a:t>α </a:t>
            </a:r>
            <a:r>
              <a:rPr lang="ru-RU" sz="1400" dirty="0" err="1"/>
              <a:t>στοχεύει</a:t>
            </a:r>
            <a:r>
              <a:rPr lang="ru-RU" sz="1400" dirty="0"/>
              <a:t> </a:t>
            </a:r>
            <a:r>
              <a:rPr lang="ru-RU" sz="1400" dirty="0" err="1"/>
              <a:t>στη</a:t>
            </a:r>
            <a:r>
              <a:rPr lang="ru-RU" sz="1400" dirty="0"/>
              <a:t> </a:t>
            </a:r>
            <a:r>
              <a:rPr lang="ru-RU" sz="1400" dirty="0" err="1"/>
              <a:t>μείωση</a:t>
            </a:r>
            <a:r>
              <a:rPr lang="ru-RU" sz="1400" dirty="0"/>
              <a:t> </a:t>
            </a:r>
            <a:r>
              <a:rPr lang="ru-RU" sz="1400" dirty="0" err="1"/>
              <a:t>των</a:t>
            </a:r>
            <a:r>
              <a:rPr lang="ru-RU" sz="1400" dirty="0"/>
              <a:t> </a:t>
            </a:r>
            <a:r>
              <a:rPr lang="ru-RU" sz="1400" dirty="0" err="1"/>
              <a:t>εκ</a:t>
            </a:r>
            <a:r>
              <a:rPr lang="ru-RU" sz="1400" dirty="0"/>
              <a:t>π</a:t>
            </a:r>
            <a:r>
              <a:rPr lang="ru-RU" sz="1400" dirty="0" err="1"/>
              <a:t>ομ</a:t>
            </a:r>
            <a:r>
              <a:rPr lang="ru-RU" sz="1400" dirty="0"/>
              <a:t>π</a:t>
            </a:r>
            <a:r>
              <a:rPr lang="ru-RU" sz="1400" dirty="0" err="1"/>
              <a:t>ών</a:t>
            </a:r>
            <a:r>
              <a:rPr lang="ru-RU" sz="1400" dirty="0"/>
              <a:t> CO2 </a:t>
            </a:r>
            <a:r>
              <a:rPr lang="ru-RU" sz="1400" dirty="0" err="1"/>
              <a:t>κ</a:t>
            </a:r>
            <a:r>
              <a:rPr lang="ru-RU" sz="1400" dirty="0"/>
              <a:t>α</a:t>
            </a:r>
            <a:r>
              <a:rPr lang="ru-RU" sz="1400" dirty="0" err="1"/>
              <a:t>τά</a:t>
            </a:r>
            <a:r>
              <a:rPr lang="ru-RU" sz="1400" dirty="0"/>
              <a:t> 58,6% </a:t>
            </a:r>
            <a:r>
              <a:rPr lang="ru-RU" sz="1400" dirty="0" err="1"/>
              <a:t>σε</a:t>
            </a:r>
            <a:r>
              <a:rPr lang="ru-RU" sz="1400" dirty="0"/>
              <a:t> </a:t>
            </a:r>
            <a:r>
              <a:rPr lang="ru-RU" sz="1400" dirty="0" err="1"/>
              <a:t>σύγκριση</a:t>
            </a:r>
            <a:r>
              <a:rPr lang="ru-RU" sz="1400" dirty="0"/>
              <a:t> </a:t>
            </a:r>
            <a:r>
              <a:rPr lang="ru-RU" sz="1400" dirty="0" err="1"/>
              <a:t>με</a:t>
            </a:r>
            <a:r>
              <a:rPr lang="ru-RU" sz="1400" dirty="0"/>
              <a:t> </a:t>
            </a:r>
            <a:r>
              <a:rPr lang="ru-RU" sz="1400" dirty="0" err="1"/>
              <a:t>τ</a:t>
            </a:r>
            <a:r>
              <a:rPr lang="ru-RU" sz="1400" dirty="0"/>
              <a:t>α </a:t>
            </a:r>
            <a:r>
              <a:rPr lang="ru-RU" sz="1400" dirty="0" err="1"/>
              <a:t>ε</a:t>
            </a:r>
            <a:r>
              <a:rPr lang="ru-RU" sz="1400" dirty="0"/>
              <a:t>π</a:t>
            </a:r>
            <a:r>
              <a:rPr lang="ru-RU" sz="1400" dirty="0" err="1"/>
              <a:t>ί</a:t>
            </a:r>
            <a:r>
              <a:rPr lang="ru-RU" sz="1400" dirty="0"/>
              <a:t>π</a:t>
            </a:r>
            <a:r>
              <a:rPr lang="ru-RU" sz="1400" dirty="0" err="1"/>
              <a:t>εδ</a:t>
            </a:r>
            <a:r>
              <a:rPr lang="ru-RU" sz="1400" dirty="0"/>
              <a:t>α </a:t>
            </a:r>
            <a:r>
              <a:rPr lang="ru-RU" sz="1400" dirty="0" err="1"/>
              <a:t>του</a:t>
            </a:r>
            <a:r>
              <a:rPr lang="ru-RU" sz="1400" dirty="0"/>
              <a:t> 1990, </a:t>
            </a:r>
            <a:r>
              <a:rPr lang="ru-RU" sz="1400" dirty="0" err="1"/>
              <a:t>σύμφων</a:t>
            </a:r>
            <a:r>
              <a:rPr lang="ru-RU" sz="1400" dirty="0"/>
              <a:t>α </a:t>
            </a:r>
            <a:r>
              <a:rPr lang="ru-RU" sz="1400" dirty="0" err="1"/>
              <a:t>με</a:t>
            </a:r>
            <a:r>
              <a:rPr lang="ru-RU" sz="1400" dirty="0"/>
              <a:t> </a:t>
            </a:r>
            <a:r>
              <a:rPr lang="ru-RU" sz="1400" dirty="0" err="1"/>
              <a:t>τον</a:t>
            </a:r>
            <a:r>
              <a:rPr lang="ru-RU" sz="1400" dirty="0"/>
              <a:t> </a:t>
            </a:r>
            <a:r>
              <a:rPr lang="ru-RU" sz="1400" dirty="0" err="1"/>
              <a:t>στόχο</a:t>
            </a:r>
            <a:r>
              <a:rPr lang="ru-RU" sz="1400" dirty="0"/>
              <a:t> </a:t>
            </a:r>
            <a:r>
              <a:rPr lang="ru-RU" sz="1400" dirty="0" err="1"/>
              <a:t>της</a:t>
            </a:r>
            <a:r>
              <a:rPr lang="ru-RU" sz="1400" dirty="0"/>
              <a:t> </a:t>
            </a:r>
            <a:r>
              <a:rPr lang="ru-RU" sz="1400" dirty="0" err="1"/>
              <a:t>Ευρω</a:t>
            </a:r>
            <a:r>
              <a:rPr lang="ru-RU" sz="1400" dirty="0"/>
              <a:t>πα</a:t>
            </a:r>
            <a:r>
              <a:rPr lang="ru-RU" sz="1400" dirty="0" err="1"/>
              <a:t>ϊκής</a:t>
            </a:r>
            <a:r>
              <a:rPr lang="ru-RU" sz="1400" dirty="0"/>
              <a:t> </a:t>
            </a:r>
            <a:r>
              <a:rPr lang="ru-RU" sz="1400" dirty="0" err="1"/>
              <a:t>Ένωσης</a:t>
            </a:r>
            <a:r>
              <a:rPr lang="ru-RU" sz="1400" dirty="0"/>
              <a:t> </a:t>
            </a:r>
            <a:r>
              <a:rPr lang="ru-RU" sz="1400" dirty="0" err="1"/>
              <a:t>γι</a:t>
            </a:r>
            <a:r>
              <a:rPr lang="ru-RU" sz="1400" dirty="0"/>
              <a:t>α 55%.</a:t>
            </a:r>
          </a:p>
        </p:txBody>
      </p:sp>
      <p:pic>
        <p:nvPicPr>
          <p:cNvPr id="10" name="Рисунок 9">
            <a:extLst>
              <a:ext uri="{FF2B5EF4-FFF2-40B4-BE49-F238E27FC236}">
                <a16:creationId xmlns:a16="http://schemas.microsoft.com/office/drawing/2014/main" id="{295DFF28-69C2-4304-717D-87F2F12AC279}"/>
              </a:ext>
            </a:extLst>
          </p:cNvPr>
          <p:cNvPicPr>
            <a:picLocks noChangeAspect="1"/>
          </p:cNvPicPr>
          <p:nvPr/>
        </p:nvPicPr>
        <p:blipFill>
          <a:blip r:embed="rId2"/>
          <a:stretch>
            <a:fillRect/>
          </a:stretch>
        </p:blipFill>
        <p:spPr>
          <a:xfrm>
            <a:off x="3947750" y="2461693"/>
            <a:ext cx="4296500" cy="2431982"/>
          </a:xfrm>
          <a:prstGeom prst="rect">
            <a:avLst/>
          </a:prstGeom>
        </p:spPr>
      </p:pic>
    </p:spTree>
    <p:extLst>
      <p:ext uri="{BB962C8B-B14F-4D97-AF65-F5344CB8AC3E}">
        <p14:creationId xmlns:p14="http://schemas.microsoft.com/office/powerpoint/2010/main" val="208709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4BB5F3-6840-C8C1-89F3-7B63C3373F75}"/>
              </a:ext>
            </a:extLst>
          </p:cNvPr>
          <p:cNvSpPr txBox="1">
            <a:spLocks/>
          </p:cNvSpPr>
          <p:nvPr/>
        </p:nvSpPr>
        <p:spPr>
          <a:xfrm>
            <a:off x="1133738" y="154307"/>
            <a:ext cx="6281672" cy="1077229"/>
          </a:xfrm>
          <a:prstGeom prst="rect">
            <a:avLst/>
          </a:prstGeom>
        </p:spPr>
        <p:txBody>
          <a:bodyPr>
            <a:normAutofit/>
          </a:bodyPr>
          <a:lst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a:lstStyle>
          <a:p>
            <a:pPr algn="l"/>
            <a:r>
              <a:rPr lang="ru-RU" sz="2400" kern="100" dirty="0">
                <a:ea typeface="Malgun Gothic" panose="020B0503020000020004" pitchFamily="34" charset="-127"/>
                <a:cs typeface="Times New Roman" panose="02020603050405020304" pitchFamily="18" charset="0"/>
              </a:rPr>
              <a:t>История загрязнения окружающей среды.</a:t>
            </a:r>
            <a:br>
              <a:rPr lang="ru-RU" sz="2400" kern="100" dirty="0">
                <a:ea typeface="Malgun Gothic" panose="020B0503020000020004" pitchFamily="34" charset="-127"/>
                <a:cs typeface="Times New Roman" panose="02020603050405020304" pitchFamily="18" charset="0"/>
              </a:rPr>
            </a:br>
            <a:r>
              <a:rPr lang="el-GR" sz="2400" kern="100" dirty="0">
                <a:ea typeface="Malgun Gothic" panose="020B0503020000020004" pitchFamily="34" charset="-127"/>
                <a:cs typeface="Times New Roman" panose="02020603050405020304" pitchFamily="18" charset="0"/>
              </a:rPr>
              <a:t>Ιστορία της ρύπανσης του περιβάλλοντος</a:t>
            </a:r>
            <a:r>
              <a:rPr lang="ru-RU" sz="2400" kern="100" dirty="0">
                <a:ea typeface="Malgun Gothic" panose="020B0503020000020004" pitchFamily="34" charset="-127"/>
                <a:cs typeface="Times New Roman" panose="02020603050405020304" pitchFamily="18" charset="0"/>
              </a:rPr>
              <a:t>.</a:t>
            </a:r>
            <a:endParaRPr lang="ru-RU" sz="2400" dirty="0"/>
          </a:p>
        </p:txBody>
      </p:sp>
      <p:sp>
        <p:nvSpPr>
          <p:cNvPr id="5" name="Объект 2">
            <a:extLst>
              <a:ext uri="{FF2B5EF4-FFF2-40B4-BE49-F238E27FC236}">
                <a16:creationId xmlns:a16="http://schemas.microsoft.com/office/drawing/2014/main" id="{FC29E27D-17B8-1430-910B-4B0F509CB12D}"/>
              </a:ext>
            </a:extLst>
          </p:cNvPr>
          <p:cNvSpPr txBox="1">
            <a:spLocks/>
          </p:cNvSpPr>
          <p:nvPr/>
        </p:nvSpPr>
        <p:spPr>
          <a:xfrm>
            <a:off x="1133737" y="1018593"/>
            <a:ext cx="5797779" cy="4394928"/>
          </a:xfrm>
          <a:prstGeom prst="rect">
            <a:avLst/>
          </a:prstGeom>
        </p:spPr>
        <p:txBody>
          <a:bodyPr>
            <a:normAutofit fontScale="47500" lnSpcReduction="20000"/>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r>
              <a:rPr lang="ru-RU" sz="2200" dirty="0">
                <a:ea typeface="Malgun Gothic" panose="020B0503020000020004" pitchFamily="34" charset="-127"/>
              </a:rPr>
              <a:t>В 400 г. до н. э</a:t>
            </a:r>
            <a:r>
              <a:rPr lang="en-GB" sz="2200" dirty="0">
                <a:ea typeface="Malgun Gothic" panose="020B0503020000020004" pitchFamily="34" charset="-127"/>
              </a:rPr>
              <a:t>. </a:t>
            </a:r>
            <a:r>
              <a:rPr lang="ru-RU" sz="2200" dirty="0">
                <a:ea typeface="Malgun Gothic" panose="020B0503020000020004" pitchFamily="34" charset="-127"/>
              </a:rPr>
              <a:t>Платон описал ухудшение состояния земли Аттики (регион вокруг Афин). Он описывал влияние вырубки лесов на эрозию почвы и высыхание источников.</a:t>
            </a:r>
          </a:p>
          <a:p>
            <a:r>
              <a:rPr lang="ru-RU" sz="2200" dirty="0" err="1"/>
              <a:t>Το</a:t>
            </a:r>
            <a:r>
              <a:rPr lang="ru-RU" sz="2200" dirty="0"/>
              <a:t> 400 π.</a:t>
            </a:r>
            <a:r>
              <a:rPr lang="ru-RU" sz="2200" dirty="0" err="1"/>
              <a:t>Χ</a:t>
            </a:r>
            <a:r>
              <a:rPr lang="ru-RU" sz="2200" dirty="0"/>
              <a:t>. </a:t>
            </a:r>
            <a:r>
              <a:rPr lang="ru-RU" sz="2200" dirty="0" err="1"/>
              <a:t>μι</a:t>
            </a:r>
            <a:r>
              <a:rPr lang="ru-RU" sz="2200" dirty="0"/>
              <a:t>. </a:t>
            </a:r>
            <a:r>
              <a:rPr lang="ru-RU" sz="2200" dirty="0" err="1"/>
              <a:t>Ο</a:t>
            </a:r>
            <a:r>
              <a:rPr lang="ru-RU" sz="2200" dirty="0"/>
              <a:t> </a:t>
            </a:r>
            <a:r>
              <a:rPr lang="ru-RU" sz="2200" dirty="0" err="1"/>
              <a:t>Πλάτων</a:t>
            </a:r>
            <a:r>
              <a:rPr lang="ru-RU" sz="2200" dirty="0"/>
              <a:t> π</a:t>
            </a:r>
            <a:r>
              <a:rPr lang="ru-RU" sz="2200" dirty="0" err="1"/>
              <a:t>εριέγρ</a:t>
            </a:r>
            <a:r>
              <a:rPr lang="ru-RU" sz="2200" dirty="0"/>
              <a:t>α</a:t>
            </a:r>
            <a:r>
              <a:rPr lang="ru-RU" sz="2200" dirty="0" err="1"/>
              <a:t>ψε</a:t>
            </a:r>
            <a:r>
              <a:rPr lang="ru-RU" sz="2200" dirty="0"/>
              <a:t> </a:t>
            </a:r>
            <a:r>
              <a:rPr lang="ru-RU" sz="2200" dirty="0" err="1"/>
              <a:t>την</a:t>
            </a:r>
            <a:r>
              <a:rPr lang="ru-RU" sz="2200" dirty="0"/>
              <a:t> </a:t>
            </a:r>
            <a:r>
              <a:rPr lang="ru-RU" sz="2200" dirty="0" err="1"/>
              <a:t>υ</a:t>
            </a:r>
            <a:r>
              <a:rPr lang="ru-RU" sz="2200" dirty="0"/>
              <a:t>π</a:t>
            </a:r>
            <a:r>
              <a:rPr lang="ru-RU" sz="2200" dirty="0" err="1"/>
              <a:t>ο</a:t>
            </a:r>
            <a:r>
              <a:rPr lang="ru-RU" sz="2200" dirty="0"/>
              <a:t>β</a:t>
            </a:r>
            <a:r>
              <a:rPr lang="ru-RU" sz="2200" dirty="0" err="1"/>
              <a:t>άθμιση</a:t>
            </a:r>
            <a:r>
              <a:rPr lang="ru-RU" sz="2200" dirty="0"/>
              <a:t> </a:t>
            </a:r>
            <a:r>
              <a:rPr lang="ru-RU" sz="2200" dirty="0" err="1"/>
              <a:t>της</a:t>
            </a:r>
            <a:r>
              <a:rPr lang="ru-RU" sz="2200" dirty="0"/>
              <a:t> </a:t>
            </a:r>
            <a:r>
              <a:rPr lang="ru-RU" sz="2200" dirty="0" err="1"/>
              <a:t>γης</a:t>
            </a:r>
            <a:r>
              <a:rPr lang="ru-RU" sz="2200" dirty="0"/>
              <a:t> </a:t>
            </a:r>
            <a:r>
              <a:rPr lang="ru-RU" sz="2200" dirty="0" err="1"/>
              <a:t>της</a:t>
            </a:r>
            <a:r>
              <a:rPr lang="ru-RU" sz="2200" dirty="0"/>
              <a:t> </a:t>
            </a:r>
            <a:r>
              <a:rPr lang="ru-RU" sz="2200" dirty="0" err="1"/>
              <a:t>Αττικής</a:t>
            </a:r>
            <a:r>
              <a:rPr lang="ru-RU" sz="2200" dirty="0"/>
              <a:t> (</a:t>
            </a:r>
            <a:r>
              <a:rPr lang="ru-RU" sz="2200" dirty="0" err="1"/>
              <a:t>της</a:t>
            </a:r>
            <a:r>
              <a:rPr lang="ru-RU" sz="2200" dirty="0"/>
              <a:t> π</a:t>
            </a:r>
            <a:r>
              <a:rPr lang="ru-RU" sz="2200" dirty="0" err="1"/>
              <a:t>εριοχής</a:t>
            </a:r>
            <a:r>
              <a:rPr lang="ru-RU" sz="2200" dirty="0"/>
              <a:t> </a:t>
            </a:r>
            <a:r>
              <a:rPr lang="ru-RU" sz="2200" dirty="0" err="1"/>
              <a:t>γύρω</a:t>
            </a:r>
            <a:r>
              <a:rPr lang="ru-RU" sz="2200" dirty="0"/>
              <a:t> απ</a:t>
            </a:r>
            <a:r>
              <a:rPr lang="ru-RU" sz="2200" dirty="0" err="1"/>
              <a:t>ό</a:t>
            </a:r>
            <a:r>
              <a:rPr lang="ru-RU" sz="2200" dirty="0"/>
              <a:t> </a:t>
            </a:r>
            <a:r>
              <a:rPr lang="ru-RU" sz="2200" dirty="0" err="1"/>
              <a:t>την</a:t>
            </a:r>
            <a:r>
              <a:rPr lang="ru-RU" sz="2200" dirty="0"/>
              <a:t> </a:t>
            </a:r>
            <a:r>
              <a:rPr lang="ru-RU" sz="2200" dirty="0" err="1"/>
              <a:t>Αθήν</a:t>
            </a:r>
            <a:r>
              <a:rPr lang="ru-RU" sz="2200" dirty="0"/>
              <a:t>α). </a:t>
            </a:r>
            <a:r>
              <a:rPr lang="ru-RU" sz="2200" dirty="0" err="1"/>
              <a:t>Περιέγρ</a:t>
            </a:r>
            <a:r>
              <a:rPr lang="ru-RU" sz="2200" dirty="0"/>
              <a:t>α</a:t>
            </a:r>
            <a:r>
              <a:rPr lang="ru-RU" sz="2200" dirty="0" err="1"/>
              <a:t>ψε</a:t>
            </a:r>
            <a:r>
              <a:rPr lang="ru-RU" sz="2200" dirty="0"/>
              <a:t> </a:t>
            </a:r>
            <a:r>
              <a:rPr lang="ru-RU" sz="2200" dirty="0" err="1"/>
              <a:t>τις</a:t>
            </a:r>
            <a:r>
              <a:rPr lang="ru-RU" sz="2200" dirty="0"/>
              <a:t> </a:t>
            </a:r>
            <a:r>
              <a:rPr lang="ru-RU" sz="2200" dirty="0" err="1"/>
              <a:t>ε</a:t>
            </a:r>
            <a:r>
              <a:rPr lang="ru-RU" sz="2200" dirty="0"/>
              <a:t>π</a:t>
            </a:r>
            <a:r>
              <a:rPr lang="ru-RU" sz="2200" dirty="0" err="1"/>
              <a:t>ι</a:t>
            </a:r>
            <a:r>
              <a:rPr lang="ru-RU" sz="2200" dirty="0"/>
              <a:t>π</a:t>
            </a:r>
            <a:r>
              <a:rPr lang="ru-RU" sz="2200" dirty="0" err="1"/>
              <a:t>τώσεις</a:t>
            </a:r>
            <a:r>
              <a:rPr lang="ru-RU" sz="2200" dirty="0"/>
              <a:t> </a:t>
            </a:r>
            <a:r>
              <a:rPr lang="ru-RU" sz="2200" dirty="0" err="1"/>
              <a:t>της</a:t>
            </a:r>
            <a:r>
              <a:rPr lang="ru-RU" sz="2200" dirty="0"/>
              <a:t> απ</a:t>
            </a:r>
            <a:r>
              <a:rPr lang="ru-RU" sz="2200" dirty="0" err="1"/>
              <a:t>οψίλωσης</a:t>
            </a:r>
            <a:r>
              <a:rPr lang="ru-RU" sz="2200" dirty="0"/>
              <a:t> </a:t>
            </a:r>
            <a:r>
              <a:rPr lang="ru-RU" sz="2200" dirty="0" err="1"/>
              <a:t>των</a:t>
            </a:r>
            <a:r>
              <a:rPr lang="ru-RU" sz="2200" dirty="0"/>
              <a:t> </a:t>
            </a:r>
            <a:r>
              <a:rPr lang="ru-RU" sz="2200" dirty="0" err="1"/>
              <a:t>δ</a:t>
            </a:r>
            <a:r>
              <a:rPr lang="ru-RU" sz="2200" dirty="0"/>
              <a:t>α</a:t>
            </a:r>
            <a:r>
              <a:rPr lang="ru-RU" sz="2200" dirty="0" err="1"/>
              <a:t>σών</a:t>
            </a:r>
            <a:r>
              <a:rPr lang="ru-RU" sz="2200" dirty="0"/>
              <a:t> </a:t>
            </a:r>
            <a:r>
              <a:rPr lang="ru-RU" sz="2200" dirty="0" err="1"/>
              <a:t>στη</a:t>
            </a:r>
            <a:r>
              <a:rPr lang="ru-RU" sz="2200" dirty="0"/>
              <a:t> </a:t>
            </a:r>
            <a:r>
              <a:rPr lang="ru-RU" sz="2200" dirty="0" err="1"/>
              <a:t>διά</a:t>
            </a:r>
            <a:r>
              <a:rPr lang="ru-RU" sz="2200" dirty="0"/>
              <a:t>β</a:t>
            </a:r>
            <a:r>
              <a:rPr lang="ru-RU" sz="2200" dirty="0" err="1"/>
              <a:t>ρωση</a:t>
            </a:r>
            <a:r>
              <a:rPr lang="ru-RU" sz="2200" dirty="0"/>
              <a:t> </a:t>
            </a:r>
            <a:r>
              <a:rPr lang="ru-RU" sz="2200" dirty="0" err="1"/>
              <a:t>του</a:t>
            </a:r>
            <a:r>
              <a:rPr lang="ru-RU" sz="2200" dirty="0"/>
              <a:t> </a:t>
            </a:r>
            <a:r>
              <a:rPr lang="ru-RU" sz="2200" dirty="0" err="1"/>
              <a:t>εδάφους</a:t>
            </a:r>
            <a:r>
              <a:rPr lang="ru-RU" sz="2200" dirty="0"/>
              <a:t> </a:t>
            </a:r>
            <a:r>
              <a:rPr lang="ru-RU" sz="2200" dirty="0" err="1"/>
              <a:t>κ</a:t>
            </a:r>
            <a:r>
              <a:rPr lang="ru-RU" sz="2200" dirty="0"/>
              <a:t>α</a:t>
            </a:r>
            <a:r>
              <a:rPr lang="ru-RU" sz="2200" dirty="0" err="1"/>
              <a:t>ι</a:t>
            </a:r>
            <a:r>
              <a:rPr lang="ru-RU" sz="2200" dirty="0"/>
              <a:t> </a:t>
            </a:r>
            <a:r>
              <a:rPr lang="ru-RU" sz="2200" dirty="0" err="1"/>
              <a:t>την</a:t>
            </a:r>
            <a:r>
              <a:rPr lang="ru-RU" sz="2200" dirty="0"/>
              <a:t> απ</a:t>
            </a:r>
            <a:r>
              <a:rPr lang="ru-RU" sz="2200" dirty="0" err="1"/>
              <a:t>οξήρ</a:t>
            </a:r>
            <a:r>
              <a:rPr lang="ru-RU" sz="2200" dirty="0"/>
              <a:t>α</a:t>
            </a:r>
            <a:r>
              <a:rPr lang="ru-RU" sz="2200" dirty="0" err="1"/>
              <a:t>νση</a:t>
            </a:r>
            <a:r>
              <a:rPr lang="ru-RU" sz="2200" dirty="0"/>
              <a:t> </a:t>
            </a:r>
            <a:r>
              <a:rPr lang="ru-RU" sz="2200" dirty="0" err="1"/>
              <a:t>των</a:t>
            </a:r>
            <a:r>
              <a:rPr lang="ru-RU" sz="2200" dirty="0"/>
              <a:t> π</a:t>
            </a:r>
            <a:r>
              <a:rPr lang="ru-RU" sz="2200" dirty="0" err="1"/>
              <a:t>ηγών</a:t>
            </a:r>
            <a:r>
              <a:rPr lang="ru-RU" sz="2200" dirty="0"/>
              <a:t>.</a:t>
            </a:r>
            <a:endParaRPr lang="ru-RU" sz="2200" dirty="0">
              <a:ea typeface="Malgun Gothic" panose="020B0503020000020004" pitchFamily="34" charset="-127"/>
            </a:endParaRPr>
          </a:p>
          <a:p>
            <a:r>
              <a:rPr lang="ru-RU" sz="2200" kern="100" dirty="0">
                <a:ea typeface="Malgun Gothic" panose="020B0503020000020004" pitchFamily="34" charset="-127"/>
                <a:cs typeface="Times New Roman" panose="02020603050405020304" pitchFamily="18" charset="0"/>
              </a:rPr>
              <a:t>Хотя Греция больше не специализируется в основном на судостроении и добыче серебра, влияние человека больше, чем когда-либо, о чем свидетельствует экологическая деградация, вызванная массовым туризмом и его последствиями, а также разрушения, вызванные миграцией людей, быстрым экономическим ростом и урбанизацией. Недавние планы по добыче золота в районе Халкидики представляют собой еще одну угрозу драгоценным экосистемам в этом районе.</a:t>
            </a:r>
          </a:p>
          <a:p>
            <a:r>
              <a:rPr lang="el-GR" sz="2200" dirty="0"/>
              <a:t>Αν και η Ελλάδα δεν ειδικεύεται πλέον κυρίως στη </a:t>
            </a:r>
            <a:r>
              <a:rPr lang="el-GR" sz="2200" dirty="0" err="1"/>
              <a:t>ναυπηγική</a:t>
            </a:r>
            <a:r>
              <a:rPr lang="el-GR" sz="2200" dirty="0"/>
              <a:t> και την εξόρυξη αργύρου, η ανθρώπινη επιρροή είναι μεγαλύτερη από ποτέ, όπως αποδεικνύεται από την περιβαλλοντική υποβάθμιση που προκαλεί ο μαζικός τουρισμός και οι συνέπειές του, καθώς και η καταστροφή που προκαλεί η ανθρώπινη μετανάστευση, η ταχεία οικονομική ανάπτυξη και η αστικοποίηση. Πρόσφατα σχέδια για εξόρυξη χρυσού στην περιοχή της Χαλκιδικής αποτελούν ακόμη μια απειλή για τα πολύτιμα οικοσυστήματα της περιοχής.</a:t>
            </a:r>
            <a:endParaRPr lang="ru-RU" sz="2200" dirty="0"/>
          </a:p>
          <a:p>
            <a:endParaRPr lang="ru-RU" sz="1800" kern="100" dirty="0">
              <a:latin typeface="Aptos" panose="020B0004020202020204" pitchFamily="34" charset="0"/>
              <a:ea typeface="Malgun Gothic" panose="020B0503020000020004" pitchFamily="34" charset="-127"/>
              <a:cs typeface="Times New Roman" panose="02020603050405020304" pitchFamily="18" charset="0"/>
            </a:endParaRPr>
          </a:p>
          <a:p>
            <a:endParaRPr lang="ru-RU" sz="1800" dirty="0">
              <a:ea typeface="Malgun Gothic" panose="020B0503020000020004" pitchFamily="34" charset="-127"/>
            </a:endParaRPr>
          </a:p>
        </p:txBody>
      </p:sp>
      <p:pic>
        <p:nvPicPr>
          <p:cNvPr id="6" name="Рисунок 5">
            <a:extLst>
              <a:ext uri="{FF2B5EF4-FFF2-40B4-BE49-F238E27FC236}">
                <a16:creationId xmlns:a16="http://schemas.microsoft.com/office/drawing/2014/main" id="{62AC22C5-4E64-16B0-4B86-F19CF03F901C}"/>
              </a:ext>
            </a:extLst>
          </p:cNvPr>
          <p:cNvPicPr>
            <a:picLocks noChangeAspect="1"/>
          </p:cNvPicPr>
          <p:nvPr/>
        </p:nvPicPr>
        <p:blipFill>
          <a:blip r:embed="rId2"/>
          <a:stretch>
            <a:fillRect/>
          </a:stretch>
        </p:blipFill>
        <p:spPr>
          <a:xfrm>
            <a:off x="7083162" y="1018593"/>
            <a:ext cx="3975100" cy="2641600"/>
          </a:xfrm>
          <a:prstGeom prst="rect">
            <a:avLst/>
          </a:prstGeom>
        </p:spPr>
      </p:pic>
      <p:pic>
        <p:nvPicPr>
          <p:cNvPr id="9" name="Рисунок 8" descr="Изображение выглядит как картина, искусство, зарисовка, рисунок&#10;&#10;Контент, сгенерированный ИИ, может содержать ошибки.">
            <a:extLst>
              <a:ext uri="{FF2B5EF4-FFF2-40B4-BE49-F238E27FC236}">
                <a16:creationId xmlns:a16="http://schemas.microsoft.com/office/drawing/2014/main" id="{AB80C6E9-B8B9-BD61-C8F0-90D16602E7A7}"/>
              </a:ext>
            </a:extLst>
          </p:cNvPr>
          <p:cNvPicPr>
            <a:picLocks noChangeAspect="1"/>
          </p:cNvPicPr>
          <p:nvPr/>
        </p:nvPicPr>
        <p:blipFill>
          <a:blip r:embed="rId3"/>
          <a:stretch>
            <a:fillRect/>
          </a:stretch>
        </p:blipFill>
        <p:spPr>
          <a:xfrm>
            <a:off x="7415411" y="3864219"/>
            <a:ext cx="2515668" cy="2675755"/>
          </a:xfrm>
          <a:prstGeom prst="rect">
            <a:avLst/>
          </a:prstGeom>
        </p:spPr>
      </p:pic>
      <p:pic>
        <p:nvPicPr>
          <p:cNvPr id="13" name="Рисунок 12" descr="Изображение выглядит как вода, корабль, плавсредство, транспорт&#10;&#10;Контент, сгенерированный ИИ, может содержать ошибки.">
            <a:extLst>
              <a:ext uri="{FF2B5EF4-FFF2-40B4-BE49-F238E27FC236}">
                <a16:creationId xmlns:a16="http://schemas.microsoft.com/office/drawing/2014/main" id="{6A3DA640-C15F-7311-E8DD-361A052D862A}"/>
              </a:ext>
            </a:extLst>
          </p:cNvPr>
          <p:cNvPicPr>
            <a:picLocks noChangeAspect="1"/>
          </p:cNvPicPr>
          <p:nvPr/>
        </p:nvPicPr>
        <p:blipFill>
          <a:blip r:embed="rId4"/>
          <a:stretch>
            <a:fillRect/>
          </a:stretch>
        </p:blipFill>
        <p:spPr>
          <a:xfrm>
            <a:off x="2111214" y="4454440"/>
            <a:ext cx="3425290" cy="1918162"/>
          </a:xfrm>
          <a:prstGeom prst="rect">
            <a:avLst/>
          </a:prstGeom>
        </p:spPr>
      </p:pic>
    </p:spTree>
    <p:extLst>
      <p:ext uri="{BB962C8B-B14F-4D97-AF65-F5344CB8AC3E}">
        <p14:creationId xmlns:p14="http://schemas.microsoft.com/office/powerpoint/2010/main" val="15346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77F065-517F-629A-93D6-1A7CC424ECE8}"/>
              </a:ext>
            </a:extLst>
          </p:cNvPr>
          <p:cNvSpPr txBox="1"/>
          <p:nvPr/>
        </p:nvSpPr>
        <p:spPr>
          <a:xfrm>
            <a:off x="1255853" y="1178533"/>
            <a:ext cx="9809544" cy="1384995"/>
          </a:xfrm>
          <a:prstGeom prst="rect">
            <a:avLst/>
          </a:prstGeom>
          <a:noFill/>
        </p:spPr>
        <p:txBody>
          <a:bodyPr wrap="square">
            <a:spAutoFit/>
          </a:bodyPr>
          <a:lstStyle/>
          <a:p>
            <a:r>
              <a:rPr lang="ru-RU" sz="1400" kern="100" dirty="0">
                <a:effectLst/>
                <a:ea typeface="Malgun Gothic" panose="020B0503020000020004" pitchFamily="34" charset="-127"/>
                <a:cs typeface="Times New Roman" panose="02020603050405020304" pitchFamily="18" charset="0"/>
              </a:rPr>
              <a:t>Укрепление независимости СМИ имеет решающее значение для предоставления общественности качественной информации о проблемах и политике в области климата, для понимания последствий изменения климата и привлечения политиков к ответственности. </a:t>
            </a:r>
          </a:p>
          <a:p>
            <a:r>
              <a:rPr lang="el-GR" sz="1400" kern="100" dirty="0">
                <a:effectLst/>
                <a:ea typeface="Malgun Gothic" panose="020B0503020000020004" pitchFamily="34" charset="-127"/>
                <a:cs typeface="Times New Roman" panose="02020603050405020304" pitchFamily="18" charset="0"/>
              </a:rPr>
              <a:t>Η ενίσχυση της ανεξαρτησίας των μέσων ενημέρωσης είναι κρίσιμη για την παροχή στο κοινό ποιοτικών πληροφοριών σχετικά με ζητήματα και πολιτικές για το κλίμα, για την κατανόηση των επιπτώσεων της κλιματικής αλλαγής και για να λογοδοτήσουν οι υπεύθυνοι χάραξης πολιτικής.</a:t>
            </a:r>
            <a:endParaRPr lang="ru-RU" sz="1400" kern="100" dirty="0">
              <a:effectLst/>
              <a:ea typeface="Malgun Gothic" panose="020B0503020000020004" pitchFamily="34" charset="-127"/>
              <a:cs typeface="Times New Roman" panose="02020603050405020304" pitchFamily="18" charset="0"/>
            </a:endParaRPr>
          </a:p>
        </p:txBody>
      </p:sp>
      <p:sp>
        <p:nvSpPr>
          <p:cNvPr id="6" name="TextBox 5">
            <a:extLst>
              <a:ext uri="{FF2B5EF4-FFF2-40B4-BE49-F238E27FC236}">
                <a16:creationId xmlns:a16="http://schemas.microsoft.com/office/drawing/2014/main" id="{6F0EA026-8257-4914-F424-18230A0953C9}"/>
              </a:ext>
            </a:extLst>
          </p:cNvPr>
          <p:cNvSpPr txBox="1"/>
          <p:nvPr/>
        </p:nvSpPr>
        <p:spPr>
          <a:xfrm>
            <a:off x="1255853" y="218462"/>
            <a:ext cx="6099858" cy="646331"/>
          </a:xfrm>
          <a:prstGeom prst="rect">
            <a:avLst/>
          </a:prstGeom>
          <a:noFill/>
        </p:spPr>
        <p:txBody>
          <a:bodyPr wrap="square">
            <a:spAutoFit/>
          </a:bodyPr>
          <a:lstStyle/>
          <a:p>
            <a:pPr lvl="0"/>
            <a:r>
              <a:rPr lang="ru-RU" sz="1800" b="1" kern="0" dirty="0">
                <a:effectLst/>
                <a:latin typeface="+mj-lt"/>
                <a:ea typeface="Times New Roman" panose="02020603050405020304" pitchFamily="18" charset="0"/>
                <a:cs typeface="Times New Roman" panose="02020603050405020304" pitchFamily="18" charset="0"/>
              </a:rPr>
              <a:t>Роль СМИ.</a:t>
            </a:r>
          </a:p>
          <a:p>
            <a:r>
              <a:rPr lang="el-GR" sz="1800" b="1" kern="0" dirty="0">
                <a:effectLst/>
                <a:latin typeface="+mj-lt"/>
                <a:ea typeface="Times New Roman" panose="02020603050405020304" pitchFamily="18" charset="0"/>
                <a:cs typeface="Times New Roman" panose="02020603050405020304" pitchFamily="18" charset="0"/>
              </a:rPr>
              <a:t>Ο ρόλος των ΜΜΕ</a:t>
            </a:r>
            <a:r>
              <a:rPr lang="el-GR" sz="1800" b="1" kern="100" dirty="0">
                <a:effectLst/>
                <a:latin typeface="+mj-lt"/>
                <a:ea typeface="Malgun Gothic" panose="020B0503020000020004" pitchFamily="34" charset="-127"/>
                <a:cs typeface="Times New Roman" panose="02020603050405020304" pitchFamily="18" charset="0"/>
              </a:rPr>
              <a:t>.</a:t>
            </a:r>
            <a:endParaRPr lang="ru-RU" sz="1800" b="1" kern="100" dirty="0">
              <a:effectLst/>
              <a:latin typeface="+mj-lt"/>
              <a:ea typeface="Malgun Gothic" panose="020B0503020000020004" pitchFamily="34" charset="-127"/>
              <a:cs typeface="Times New Roman" panose="02020603050405020304" pitchFamily="18" charset="0"/>
            </a:endParaRPr>
          </a:p>
        </p:txBody>
      </p:sp>
      <p:sp>
        <p:nvSpPr>
          <p:cNvPr id="8" name="TextBox 7">
            <a:extLst>
              <a:ext uri="{FF2B5EF4-FFF2-40B4-BE49-F238E27FC236}">
                <a16:creationId xmlns:a16="http://schemas.microsoft.com/office/drawing/2014/main" id="{61725AD6-21EF-1B99-88C8-6E5BD4953572}"/>
              </a:ext>
            </a:extLst>
          </p:cNvPr>
          <p:cNvSpPr txBox="1"/>
          <p:nvPr/>
        </p:nvSpPr>
        <p:spPr>
          <a:xfrm>
            <a:off x="1255853" y="2563528"/>
            <a:ext cx="9809544" cy="1384995"/>
          </a:xfrm>
          <a:prstGeom prst="rect">
            <a:avLst/>
          </a:prstGeom>
          <a:noFill/>
        </p:spPr>
        <p:txBody>
          <a:bodyPr wrap="square">
            <a:spAutoFit/>
          </a:bodyPr>
          <a:lstStyle/>
          <a:p>
            <a:r>
              <a:rPr lang="ru-RU" sz="1400" kern="100" dirty="0">
                <a:effectLst/>
                <a:ea typeface="Malgun Gothic" panose="020B0503020000020004" pitchFamily="34" charset="-127"/>
                <a:cs typeface="Times New Roman" panose="02020603050405020304" pitchFamily="18" charset="0"/>
              </a:rPr>
              <a:t>Также существует острая необходимость в «совместном обучении» ученых и журналистов, чтобы лучше доносить до общественности сложность климатической науки и осознавать социальные и экономические последствия климатического кризиса.</a:t>
            </a:r>
          </a:p>
          <a:p>
            <a:r>
              <a:rPr lang="el-GR" sz="1400" dirty="0"/>
              <a:t>Υπάρχει επίσης επιτακτική ανάγκη για «συνεκπαίδευση» μεταξύ επιστημόνων και δημοσιογράφων για να γνωστοποιηθεί καλύτερα στο κοινό η πολυπλοκότητα της κλιματικής επιστήμης και να κατανοηθούν οι κοινωνικές και οικονομικές συνέπειες της κλιματικής κρίσης.</a:t>
            </a:r>
            <a:endParaRPr lang="ru-RU" sz="1400" dirty="0"/>
          </a:p>
        </p:txBody>
      </p:sp>
      <p:pic>
        <p:nvPicPr>
          <p:cNvPr id="10" name="Рисунок 9" descr="Изображение выглядит как человек, офисные принадлежности, компьютер, в помещении&#10;&#10;Контент, сгенерированный ИИ, может содержать ошибки.">
            <a:extLst>
              <a:ext uri="{FF2B5EF4-FFF2-40B4-BE49-F238E27FC236}">
                <a16:creationId xmlns:a16="http://schemas.microsoft.com/office/drawing/2014/main" id="{223A669F-6B3A-FABF-CE17-56B03F31D408}"/>
              </a:ext>
            </a:extLst>
          </p:cNvPr>
          <p:cNvPicPr>
            <a:picLocks noChangeAspect="1"/>
          </p:cNvPicPr>
          <p:nvPr/>
        </p:nvPicPr>
        <p:blipFill>
          <a:blip r:embed="rId2"/>
          <a:stretch>
            <a:fillRect/>
          </a:stretch>
        </p:blipFill>
        <p:spPr>
          <a:xfrm>
            <a:off x="4468937" y="4143737"/>
            <a:ext cx="3254125" cy="2172635"/>
          </a:xfrm>
          <a:prstGeom prst="rect">
            <a:avLst/>
          </a:prstGeom>
        </p:spPr>
      </p:pic>
    </p:spTree>
    <p:extLst>
      <p:ext uri="{BB962C8B-B14F-4D97-AF65-F5344CB8AC3E}">
        <p14:creationId xmlns:p14="http://schemas.microsoft.com/office/powerpoint/2010/main" val="310937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3342B4-F8BD-A67E-EED2-170B283796CE}"/>
              </a:ext>
            </a:extLst>
          </p:cNvPr>
          <p:cNvSpPr txBox="1"/>
          <p:nvPr/>
        </p:nvSpPr>
        <p:spPr>
          <a:xfrm>
            <a:off x="968828" y="971243"/>
            <a:ext cx="10254343" cy="5447645"/>
          </a:xfrm>
          <a:prstGeom prst="rect">
            <a:avLst/>
          </a:prstGeom>
          <a:noFill/>
        </p:spPr>
        <p:txBody>
          <a:bodyPr wrap="square">
            <a:spAutoFit/>
          </a:bodyPr>
          <a:lstStyle/>
          <a:p>
            <a:pPr marL="228600"/>
            <a:r>
              <a:rPr lang="ru-RU" sz="1200" u="sng" kern="100" dirty="0">
                <a:solidFill>
                  <a:srgbClr val="467886"/>
                </a:solidFill>
                <a:effectLst/>
                <a:ea typeface="Malgun Gothic" panose="020B0503020000020004" pitchFamily="34" charset="-127"/>
                <a:cs typeface="Times New Roman" panose="02020603050405020304" pitchFamily="18" charset="0"/>
                <a:hlinkClick r:id="rId2"/>
              </a:rPr>
              <a:t>https://www.reuters.com/sustainability/greeces-new-climate-plan-sets-more-ambitious-renewable-energy-goals-2024-10-11/#:~:text=Total%20spending%20is%20estimated%20to,envisaged%20in%20the%202019%20plan.&amp;text=Sign%20up%20here</a:t>
            </a:r>
            <a:r>
              <a:rPr lang="ru-RU" sz="1200" kern="100" dirty="0">
                <a:effectLst/>
                <a:ea typeface="Malgun Gothic" panose="020B0503020000020004" pitchFamily="34" charset="-127"/>
                <a:cs typeface="Times New Roman" panose="02020603050405020304" pitchFamily="18" charset="0"/>
              </a:rPr>
              <a:t>.</a:t>
            </a:r>
          </a:p>
          <a:p>
            <a:r>
              <a:rPr lang="ru-RU" sz="1200" kern="100" dirty="0">
                <a:effectLst/>
                <a:ea typeface="Malgun Gothic" panose="020B0503020000020004" pitchFamily="34" charset="-127"/>
                <a:cs typeface="Times New Roman" panose="02020603050405020304" pitchFamily="18" charset="0"/>
              </a:rPr>
              <a:t> </a:t>
            </a:r>
          </a:p>
          <a:p>
            <a:pPr marL="228600"/>
            <a:r>
              <a:rPr lang="ru-RU" sz="1200" u="sng" kern="100" dirty="0">
                <a:solidFill>
                  <a:srgbClr val="467886"/>
                </a:solidFill>
                <a:effectLst/>
                <a:ea typeface="Malgun Gothic" panose="020B0503020000020004" pitchFamily="34" charset="-127"/>
                <a:cs typeface="Times New Roman" panose="02020603050405020304" pitchFamily="18" charset="0"/>
                <a:hlinkClick r:id="rId3"/>
              </a:rPr>
              <a:t>https://www.mfa.gr/en/foreign-policy/global-issues/environment-climate-change/</a:t>
            </a:r>
            <a:endParaRPr lang="ru-RU" sz="1200" kern="100" dirty="0">
              <a:effectLst/>
              <a:ea typeface="Malgun Gothic" panose="020B0503020000020004" pitchFamily="34" charset="-127"/>
              <a:cs typeface="Times New Roman" panose="02020603050405020304" pitchFamily="18" charset="0"/>
            </a:endParaRPr>
          </a:p>
          <a:p>
            <a:r>
              <a:rPr lang="ru-RU" sz="1200" kern="100" dirty="0">
                <a:effectLst/>
                <a:ea typeface="Malgun Gothic" panose="020B0503020000020004" pitchFamily="34" charset="-127"/>
                <a:cs typeface="Times New Roman" panose="02020603050405020304" pitchFamily="18" charset="0"/>
              </a:rPr>
              <a:t> </a:t>
            </a:r>
          </a:p>
          <a:p>
            <a:pPr marL="228600"/>
            <a:r>
              <a:rPr lang="ru-RU" sz="1200" u="sng" kern="100" dirty="0">
                <a:solidFill>
                  <a:srgbClr val="467886"/>
                </a:solidFill>
                <a:effectLst/>
                <a:ea typeface="Malgun Gothic" panose="020B0503020000020004" pitchFamily="34" charset="-127"/>
                <a:cs typeface="Times New Roman" panose="02020603050405020304" pitchFamily="18" charset="0"/>
                <a:hlinkClick r:id="rId4"/>
              </a:rPr>
              <a:t>https://nia.eco/2024/08/16/88678/</a:t>
            </a:r>
            <a:endParaRPr lang="ru-RU" sz="1200" kern="100" dirty="0">
              <a:effectLst/>
              <a:ea typeface="Malgun Gothic" panose="020B0503020000020004" pitchFamily="34" charset="-127"/>
              <a:cs typeface="Times New Roman" panose="02020603050405020304" pitchFamily="18" charset="0"/>
            </a:endParaRPr>
          </a:p>
          <a:p>
            <a:r>
              <a:rPr lang="ru-RU" sz="1200" kern="100" dirty="0">
                <a:effectLst/>
                <a:ea typeface="Malgun Gothic" panose="020B0503020000020004" pitchFamily="34" charset="-127"/>
                <a:cs typeface="Times New Roman" panose="02020603050405020304" pitchFamily="18" charset="0"/>
              </a:rPr>
              <a:t> </a:t>
            </a:r>
          </a:p>
          <a:p>
            <a:pPr marL="228600"/>
            <a:r>
              <a:rPr lang="ru-RU" sz="1200" u="sng" kern="100" dirty="0">
                <a:solidFill>
                  <a:srgbClr val="467886"/>
                </a:solidFill>
                <a:effectLst/>
                <a:ea typeface="Malgun Gothic" panose="020B0503020000020004" pitchFamily="34" charset="-127"/>
                <a:cs typeface="Times New Roman" panose="02020603050405020304" pitchFamily="18" charset="0"/>
                <a:hlinkClick r:id="rId5"/>
              </a:rPr>
              <a:t>https://www.bfm.ru/news/530369</a:t>
            </a:r>
            <a:endParaRPr lang="ru-RU" sz="1200" kern="100" dirty="0">
              <a:effectLst/>
              <a:ea typeface="Malgun Gothic" panose="020B0503020000020004" pitchFamily="34" charset="-127"/>
              <a:cs typeface="Times New Roman" panose="02020603050405020304" pitchFamily="18" charset="0"/>
            </a:endParaRPr>
          </a:p>
          <a:p>
            <a:r>
              <a:rPr lang="ru-RU" sz="1200" kern="100" dirty="0">
                <a:effectLst/>
                <a:ea typeface="Malgun Gothic" panose="020B0503020000020004" pitchFamily="34" charset="-127"/>
                <a:cs typeface="Times New Roman" panose="02020603050405020304" pitchFamily="18" charset="0"/>
              </a:rPr>
              <a:t> </a:t>
            </a:r>
          </a:p>
          <a:p>
            <a:pPr marL="228600"/>
            <a:r>
              <a:rPr lang="ru-RU" sz="1200" u="sng" kern="100" dirty="0">
                <a:solidFill>
                  <a:srgbClr val="467886"/>
                </a:solidFill>
                <a:effectLst/>
                <a:ea typeface="Malgun Gothic" panose="020B0503020000020004" pitchFamily="34" charset="-127"/>
                <a:cs typeface="Times New Roman" panose="02020603050405020304" pitchFamily="18" charset="0"/>
                <a:hlinkClick r:id="rId6"/>
              </a:rPr>
              <a:t>https://www.ilovegreece.ru/news/ecology/vosstanovlenie-ekosistem-v-grecii</a:t>
            </a:r>
            <a:endParaRPr lang="ru-RU" sz="1200" kern="100" dirty="0">
              <a:effectLst/>
              <a:ea typeface="Malgun Gothic" panose="020B0503020000020004" pitchFamily="34" charset="-127"/>
              <a:cs typeface="Times New Roman" panose="02020603050405020304" pitchFamily="18" charset="0"/>
            </a:endParaRPr>
          </a:p>
          <a:p>
            <a:r>
              <a:rPr lang="ru-RU" sz="1200" kern="100" dirty="0">
                <a:effectLst/>
                <a:ea typeface="Malgun Gothic" panose="020B0503020000020004" pitchFamily="34" charset="-127"/>
                <a:cs typeface="Times New Roman" panose="02020603050405020304" pitchFamily="18" charset="0"/>
              </a:rPr>
              <a:t> </a:t>
            </a:r>
          </a:p>
          <a:p>
            <a:pPr marL="228600"/>
            <a:r>
              <a:rPr lang="ru-RU" sz="1200" u="sng" kern="100" dirty="0">
                <a:solidFill>
                  <a:srgbClr val="467886"/>
                </a:solidFill>
                <a:effectLst/>
                <a:ea typeface="Malgun Gothic" panose="020B0503020000020004" pitchFamily="34" charset="-127"/>
                <a:cs typeface="Times New Roman" panose="02020603050405020304" pitchFamily="18" charset="0"/>
                <a:hlinkClick r:id="rId7"/>
              </a:rPr>
              <a:t>https://www.ilovegreece.ru/news/ecology/greciya-obyavlyaet-o-novoj-ekologicheskoj-programme-po-zashite-pribrezhnyh-zon</a:t>
            </a:r>
            <a:endParaRPr lang="ru-RU" sz="1200" kern="100" dirty="0">
              <a:effectLst/>
              <a:ea typeface="Malgun Gothic" panose="020B0503020000020004" pitchFamily="34" charset="-127"/>
              <a:cs typeface="Times New Roman" panose="02020603050405020304" pitchFamily="18" charset="0"/>
            </a:endParaRPr>
          </a:p>
          <a:p>
            <a:r>
              <a:rPr lang="ru-RU" sz="1200" kern="0" dirty="0">
                <a:solidFill>
                  <a:srgbClr val="666D71"/>
                </a:solidFill>
                <a:effectLst/>
                <a:ea typeface="Times New Roman" panose="02020603050405020304" pitchFamily="18" charset="0"/>
                <a:cs typeface="Times New Roman" panose="02020603050405020304" pitchFamily="18" charset="0"/>
              </a:rPr>
              <a:t> </a:t>
            </a:r>
            <a:endParaRPr lang="ru-RU" sz="1200" kern="100" dirty="0">
              <a:effectLst/>
              <a:ea typeface="Malgun Gothic" panose="020B0503020000020004" pitchFamily="34" charset="-127"/>
              <a:cs typeface="Times New Roman" panose="02020603050405020304" pitchFamily="18" charset="0"/>
            </a:endParaRPr>
          </a:p>
          <a:p>
            <a:pPr marL="228600"/>
            <a:r>
              <a:rPr lang="ru-RU" sz="1200" u="sng" kern="100" dirty="0">
                <a:solidFill>
                  <a:srgbClr val="467886"/>
                </a:solidFill>
                <a:effectLst/>
                <a:ea typeface="Malgun Gothic" panose="020B0503020000020004" pitchFamily="34" charset="-127"/>
                <a:cs typeface="Times New Roman" panose="02020603050405020304" pitchFamily="18" charset="0"/>
                <a:hlinkClick r:id="rId8"/>
              </a:rPr>
              <a:t>https://volton.gr/perivallontika-provlimata-stin-ellada-tropoi-antimetopisis/</a:t>
            </a:r>
            <a:endParaRPr lang="ru-RU" sz="1200" kern="100" dirty="0">
              <a:effectLst/>
              <a:ea typeface="Malgun Gothic" panose="020B0503020000020004" pitchFamily="34" charset="-127"/>
              <a:cs typeface="Times New Roman" panose="02020603050405020304" pitchFamily="18" charset="0"/>
            </a:endParaRPr>
          </a:p>
          <a:p>
            <a:r>
              <a:rPr lang="ru-RU" sz="1200" kern="100" dirty="0">
                <a:effectLst/>
                <a:ea typeface="Malgun Gothic" panose="020B0503020000020004" pitchFamily="34" charset="-127"/>
                <a:cs typeface="Times New Roman" panose="02020603050405020304" pitchFamily="18" charset="0"/>
              </a:rPr>
              <a:t> </a:t>
            </a:r>
          </a:p>
          <a:p>
            <a:pPr marL="228600"/>
            <a:r>
              <a:rPr lang="ru-RU" sz="1200" u="sng" kern="100" dirty="0">
                <a:solidFill>
                  <a:srgbClr val="467886"/>
                </a:solidFill>
                <a:effectLst/>
                <a:ea typeface="Malgun Gothic" panose="020B0503020000020004" pitchFamily="34" charset="-127"/>
                <a:cs typeface="Times New Roman" panose="02020603050405020304" pitchFamily="18" charset="0"/>
                <a:hlinkClick r:id="rId9"/>
              </a:rPr>
              <a:t>https://www.ecorodos.gr/τα-κυριοτερα-περιβαλλοντικα-προβλημ/</a:t>
            </a:r>
            <a:endParaRPr lang="ru-RU" sz="1200" kern="100" dirty="0">
              <a:effectLst/>
              <a:ea typeface="Malgun Gothic" panose="020B0503020000020004" pitchFamily="34" charset="-127"/>
              <a:cs typeface="Times New Roman" panose="02020603050405020304" pitchFamily="18" charset="0"/>
            </a:endParaRPr>
          </a:p>
          <a:p>
            <a:r>
              <a:rPr lang="ru-RU" sz="1200" kern="100" dirty="0">
                <a:effectLst/>
                <a:ea typeface="Malgun Gothic" panose="020B0503020000020004" pitchFamily="34" charset="-127"/>
                <a:cs typeface="Times New Roman" panose="02020603050405020304" pitchFamily="18" charset="0"/>
              </a:rPr>
              <a:t> </a:t>
            </a:r>
          </a:p>
          <a:p>
            <a:pPr marL="228600"/>
            <a:r>
              <a:rPr lang="ru-RU" sz="1200" u="sng" kern="100" dirty="0">
                <a:solidFill>
                  <a:srgbClr val="467886"/>
                </a:solidFill>
                <a:effectLst/>
                <a:ea typeface="Malgun Gothic" panose="020B0503020000020004" pitchFamily="34" charset="-127"/>
                <a:cs typeface="Times New Roman" panose="02020603050405020304" pitchFamily="18" charset="0"/>
                <a:hlinkClick r:id="rId10"/>
              </a:rPr>
              <a:t>https://www.athensvoice.gr/life/perivallon/860521/perivallodika-provlimata-luseis-apo-tin-tehnologia-adiexoda-apo-ideologia/</a:t>
            </a:r>
            <a:endParaRPr lang="ru-RU" sz="1200" kern="100" dirty="0">
              <a:effectLst/>
              <a:ea typeface="Malgun Gothic" panose="020B0503020000020004" pitchFamily="34" charset="-127"/>
              <a:cs typeface="Times New Roman" panose="02020603050405020304" pitchFamily="18" charset="0"/>
            </a:endParaRPr>
          </a:p>
          <a:p>
            <a:pPr marL="457200"/>
            <a:r>
              <a:rPr lang="ru-RU" sz="1200" kern="100" dirty="0">
                <a:effectLst/>
                <a:ea typeface="Malgun Gothic" panose="020B0503020000020004" pitchFamily="34" charset="-127"/>
                <a:cs typeface="Times New Roman" panose="02020603050405020304" pitchFamily="18" charset="0"/>
              </a:rPr>
              <a:t> </a:t>
            </a:r>
          </a:p>
          <a:p>
            <a:pPr marL="228600"/>
            <a:r>
              <a:rPr lang="ru-RU" sz="1200" u="sng" kern="100" dirty="0">
                <a:solidFill>
                  <a:srgbClr val="467886"/>
                </a:solidFill>
                <a:effectLst/>
                <a:ea typeface="Malgun Gothic" panose="020B0503020000020004" pitchFamily="34" charset="-127"/>
                <a:cs typeface="Times New Roman" panose="02020603050405020304" pitchFamily="18" charset="0"/>
                <a:hlinkClick r:id="rId11"/>
              </a:rPr>
              <a:t>https://www.es-partnership.org/community/regional-chapters/south-east-europe/greece-hesp/environmental-pollution-in-greece/</a:t>
            </a:r>
            <a:endParaRPr lang="ru-RU" sz="1200" kern="100" dirty="0">
              <a:effectLst/>
              <a:ea typeface="Malgun Gothic" panose="020B0503020000020004" pitchFamily="34" charset="-127"/>
              <a:cs typeface="Times New Roman" panose="02020603050405020304" pitchFamily="18" charset="0"/>
            </a:endParaRPr>
          </a:p>
          <a:p>
            <a:pPr marL="228600"/>
            <a:r>
              <a:rPr lang="ru-RU" sz="1200" u="sng" kern="100" dirty="0">
                <a:solidFill>
                  <a:srgbClr val="467886"/>
                </a:solidFill>
                <a:effectLst/>
                <a:ea typeface="Malgun Gothic" panose="020B0503020000020004" pitchFamily="34" charset="-127"/>
                <a:cs typeface="Times New Roman" panose="02020603050405020304" pitchFamily="18" charset="0"/>
                <a:hlinkClick r:id="rId12"/>
              </a:rPr>
              <a:t>https://www.greeka.com/about/ecology/</a:t>
            </a:r>
            <a:endParaRPr lang="ru-RU" sz="1200" kern="100" dirty="0">
              <a:effectLst/>
              <a:ea typeface="Malgun Gothic" panose="020B0503020000020004" pitchFamily="34" charset="-127"/>
              <a:cs typeface="Times New Roman" panose="02020603050405020304" pitchFamily="18" charset="0"/>
            </a:endParaRPr>
          </a:p>
          <a:p>
            <a:r>
              <a:rPr lang="ru-RU" sz="1200" kern="100" dirty="0">
                <a:solidFill>
                  <a:srgbClr val="000000"/>
                </a:solidFill>
                <a:effectLst/>
                <a:ea typeface="Malgun Gothic" panose="020B0503020000020004" pitchFamily="34" charset="-127"/>
                <a:cs typeface="Times New Roman" panose="02020603050405020304" pitchFamily="18" charset="0"/>
              </a:rPr>
              <a:t> </a:t>
            </a:r>
            <a:endParaRPr lang="ru-RU" sz="1200" kern="100" dirty="0">
              <a:effectLst/>
              <a:ea typeface="Malgun Gothic" panose="020B0503020000020004" pitchFamily="34" charset="-127"/>
              <a:cs typeface="Times New Roman" panose="02020603050405020304" pitchFamily="18" charset="0"/>
            </a:endParaRPr>
          </a:p>
          <a:p>
            <a:pPr marL="228600"/>
            <a:r>
              <a:rPr lang="ru-RU" sz="1200" u="sng" kern="100" dirty="0">
                <a:solidFill>
                  <a:srgbClr val="467886"/>
                </a:solidFill>
                <a:effectLst/>
                <a:ea typeface="Malgun Gothic" panose="020B0503020000020004" pitchFamily="34" charset="-127"/>
                <a:cs typeface="Times New Roman" panose="02020603050405020304" pitchFamily="18" charset="0"/>
                <a:hlinkClick r:id="rId13"/>
              </a:rPr>
              <a:t>https://biodiversity.europa.eu/countries/greece</a:t>
            </a:r>
            <a:endParaRPr lang="ru-RU" sz="1200" kern="100" dirty="0">
              <a:effectLst/>
              <a:ea typeface="Malgun Gothic" panose="020B0503020000020004" pitchFamily="34" charset="-127"/>
              <a:cs typeface="Times New Roman" panose="02020603050405020304" pitchFamily="18" charset="0"/>
            </a:endParaRPr>
          </a:p>
          <a:p>
            <a:r>
              <a:rPr lang="ru-RU" sz="1200" kern="100" dirty="0">
                <a:solidFill>
                  <a:srgbClr val="000000"/>
                </a:solidFill>
                <a:effectLst/>
                <a:ea typeface="Malgun Gothic" panose="020B0503020000020004" pitchFamily="34" charset="-127"/>
                <a:cs typeface="Times New Roman" panose="02020603050405020304" pitchFamily="18" charset="0"/>
              </a:rPr>
              <a:t> </a:t>
            </a:r>
            <a:endParaRPr lang="ru-RU" sz="1200" kern="100" dirty="0">
              <a:effectLst/>
              <a:ea typeface="Malgun Gothic" panose="020B0503020000020004" pitchFamily="34" charset="-127"/>
              <a:cs typeface="Times New Roman" panose="02020603050405020304" pitchFamily="18" charset="0"/>
            </a:endParaRPr>
          </a:p>
          <a:p>
            <a:pPr marL="228600"/>
            <a:r>
              <a:rPr lang="ru-RU" sz="1200" u="sng" kern="100" dirty="0">
                <a:solidFill>
                  <a:srgbClr val="467886"/>
                </a:solidFill>
                <a:effectLst/>
                <a:ea typeface="Malgun Gothic" panose="020B0503020000020004" pitchFamily="34" charset="-127"/>
                <a:cs typeface="Times New Roman" panose="02020603050405020304" pitchFamily="18" charset="0"/>
                <a:hlinkClick r:id="rId14"/>
              </a:rPr>
              <a:t>https://www.fee.global/news-stories/2023/7/5/ecosystem-protection-and-restoration-in-greek-mountainous-regions</a:t>
            </a:r>
            <a:endParaRPr lang="ru-RU" sz="1200" kern="100" dirty="0">
              <a:effectLst/>
              <a:ea typeface="Malgun Gothic" panose="020B0503020000020004" pitchFamily="34" charset="-127"/>
              <a:cs typeface="Times New Roman" panose="02020603050405020304" pitchFamily="18" charset="0"/>
            </a:endParaRPr>
          </a:p>
          <a:p>
            <a:r>
              <a:rPr lang="ru-RU" sz="1200" kern="100" dirty="0">
                <a:effectLst/>
                <a:ea typeface="Malgun Gothic" panose="020B0503020000020004" pitchFamily="34" charset="-127"/>
                <a:cs typeface="Times New Roman" panose="02020603050405020304" pitchFamily="18" charset="0"/>
              </a:rPr>
              <a:t> </a:t>
            </a:r>
          </a:p>
          <a:p>
            <a:pPr marL="228600"/>
            <a:r>
              <a:rPr lang="ru-RU" sz="1200" u="sng" kern="100" dirty="0">
                <a:solidFill>
                  <a:srgbClr val="467886"/>
                </a:solidFill>
                <a:effectLst/>
                <a:ea typeface="Malgun Gothic" panose="020B0503020000020004" pitchFamily="34" charset="-127"/>
                <a:cs typeface="Times New Roman" panose="02020603050405020304" pitchFamily="18" charset="0"/>
                <a:hlinkClick r:id="rId15"/>
              </a:rPr>
              <a:t>https://www.greeknewsagenda.gr/greece-revised-national-energy-and-climate-plan/</a:t>
            </a:r>
            <a:endParaRPr lang="ru-RU" sz="1200" kern="100" dirty="0">
              <a:effectLst/>
              <a:ea typeface="Malgun Gothic" panose="020B0503020000020004" pitchFamily="34" charset="-127"/>
              <a:cs typeface="Times New Roman" panose="02020603050405020304" pitchFamily="18" charset="0"/>
            </a:endParaRPr>
          </a:p>
          <a:p>
            <a:r>
              <a:rPr lang="ru-RU" sz="1200" kern="100" dirty="0">
                <a:effectLst/>
                <a:ea typeface="Malgun Gothic" panose="020B0503020000020004" pitchFamily="34" charset="-127"/>
                <a:cs typeface="Times New Roman" panose="02020603050405020304" pitchFamily="18" charset="0"/>
              </a:rPr>
              <a:t> </a:t>
            </a:r>
          </a:p>
          <a:p>
            <a:pPr marL="228600"/>
            <a:r>
              <a:rPr lang="ru-RU" sz="1200" u="sng" kern="100" dirty="0">
                <a:solidFill>
                  <a:srgbClr val="467886"/>
                </a:solidFill>
                <a:effectLst/>
                <a:ea typeface="Malgun Gothic" panose="020B0503020000020004" pitchFamily="34" charset="-127"/>
                <a:cs typeface="Times New Roman" panose="02020603050405020304" pitchFamily="18" charset="0"/>
                <a:hlinkClick r:id="rId16"/>
              </a:rPr>
              <a:t>https://www.greeneuropeanjournal.eu/facing-greeces-climate-reality/</a:t>
            </a:r>
            <a:endParaRPr lang="ru-RU" sz="1200" kern="100" dirty="0">
              <a:effectLst/>
              <a:ea typeface="Malgun Gothic" panose="020B0503020000020004" pitchFamily="34" charset="-127"/>
              <a:cs typeface="Times New Roman" panose="02020603050405020304" pitchFamily="18" charset="0"/>
            </a:endParaRPr>
          </a:p>
        </p:txBody>
      </p:sp>
      <p:sp>
        <p:nvSpPr>
          <p:cNvPr id="6" name="TextBox 5">
            <a:extLst>
              <a:ext uri="{FF2B5EF4-FFF2-40B4-BE49-F238E27FC236}">
                <a16:creationId xmlns:a16="http://schemas.microsoft.com/office/drawing/2014/main" id="{825A510A-ECB3-99DF-12B7-DDA223F0E195}"/>
              </a:ext>
            </a:extLst>
          </p:cNvPr>
          <p:cNvSpPr txBox="1"/>
          <p:nvPr/>
        </p:nvSpPr>
        <p:spPr>
          <a:xfrm>
            <a:off x="1230086" y="177854"/>
            <a:ext cx="6099858" cy="646331"/>
          </a:xfrm>
          <a:prstGeom prst="rect">
            <a:avLst/>
          </a:prstGeom>
          <a:noFill/>
        </p:spPr>
        <p:txBody>
          <a:bodyPr wrap="square">
            <a:spAutoFit/>
          </a:bodyPr>
          <a:lstStyle/>
          <a:p>
            <a:pPr lvl="1"/>
            <a:r>
              <a:rPr lang="ru-RU" b="1" kern="100" dirty="0">
                <a:effectLst/>
                <a:latin typeface="+mj-lt"/>
                <a:ea typeface="Malgun Gothic" panose="020B0503020000020004" pitchFamily="34" charset="-127"/>
                <a:cs typeface="Times New Roman" panose="02020603050405020304" pitchFamily="18" charset="0"/>
              </a:rPr>
              <a:t>Источники:</a:t>
            </a:r>
          </a:p>
          <a:p>
            <a:pPr lvl="1"/>
            <a:r>
              <a:rPr lang="el-GR" b="1" kern="100" dirty="0">
                <a:latin typeface="+mj-lt"/>
                <a:ea typeface="Malgun Gothic" panose="020B0503020000020004" pitchFamily="34" charset="-127"/>
                <a:cs typeface="Times New Roman" panose="02020603050405020304" pitchFamily="18" charset="0"/>
              </a:rPr>
              <a:t>Πηγές:</a:t>
            </a:r>
            <a:endParaRPr lang="ru-RU" b="1" kern="100" dirty="0">
              <a:effectLst/>
              <a:latin typeface="+mj-lt"/>
              <a:ea typeface="Malgun Gothic" panose="020B0503020000020004" pitchFamily="34" charset="-127"/>
              <a:cs typeface="Times New Roman" panose="02020603050405020304" pitchFamily="18" charset="0"/>
            </a:endParaRPr>
          </a:p>
        </p:txBody>
      </p:sp>
    </p:spTree>
    <p:extLst>
      <p:ext uri="{BB962C8B-B14F-4D97-AF65-F5344CB8AC3E}">
        <p14:creationId xmlns:p14="http://schemas.microsoft.com/office/powerpoint/2010/main" val="86507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A3BD46-69FB-E84C-76B3-6E5580119EB3}"/>
              </a:ext>
            </a:extLst>
          </p:cNvPr>
          <p:cNvSpPr>
            <a:spLocks noGrp="1"/>
          </p:cNvSpPr>
          <p:nvPr>
            <p:ph type="title"/>
          </p:nvPr>
        </p:nvSpPr>
        <p:spPr>
          <a:xfrm>
            <a:off x="2609872" y="3147254"/>
            <a:ext cx="8691173" cy="2690838"/>
          </a:xfrm>
        </p:spPr>
        <p:txBody>
          <a:bodyPr>
            <a:normAutofit fontScale="90000"/>
          </a:bodyPr>
          <a:lstStyle/>
          <a:p>
            <a:r>
              <a:rPr lang="ru-RU" dirty="0"/>
              <a:t>Какие еще проблемы экологии и защиты окружающей среды в Греции вы можете выделить?</a:t>
            </a:r>
            <a:br>
              <a:rPr lang="ru-RU" dirty="0"/>
            </a:br>
            <a:br>
              <a:rPr lang="ru-RU" dirty="0"/>
            </a:br>
            <a:r>
              <a:rPr lang="el-GR" dirty="0"/>
              <a:t>Ποια άλλα περιβαλλοντικά και οικολογικά προβλήματα στην Ελλάδα μπορείτε να επισημάνετε;</a:t>
            </a:r>
            <a:endParaRPr lang="ru-RU" dirty="0"/>
          </a:p>
        </p:txBody>
      </p:sp>
    </p:spTree>
    <p:extLst>
      <p:ext uri="{BB962C8B-B14F-4D97-AF65-F5344CB8AC3E}">
        <p14:creationId xmlns:p14="http://schemas.microsoft.com/office/powerpoint/2010/main" val="339430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6302D-8A51-A908-8C2A-1DD29619924C}"/>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35B243-A5B0-C1AD-C802-ABD2FE11CA7A}"/>
              </a:ext>
            </a:extLst>
          </p:cNvPr>
          <p:cNvSpPr>
            <a:spLocks noGrp="1"/>
          </p:cNvSpPr>
          <p:nvPr>
            <p:ph type="title"/>
          </p:nvPr>
        </p:nvSpPr>
        <p:spPr>
          <a:xfrm>
            <a:off x="2609872" y="3147254"/>
            <a:ext cx="8691173" cy="2690838"/>
          </a:xfrm>
        </p:spPr>
        <p:txBody>
          <a:bodyPr>
            <a:normAutofit/>
          </a:bodyPr>
          <a:lstStyle/>
          <a:p>
            <a:r>
              <a:rPr lang="ru-RU" dirty="0"/>
              <a:t>Достаточно ли тех мер и программ, которые реализуются сегодня?</a:t>
            </a:r>
            <a:br>
              <a:rPr lang="ru-RU" dirty="0"/>
            </a:br>
            <a:br>
              <a:rPr lang="ru-RU" dirty="0"/>
            </a:br>
            <a:r>
              <a:rPr lang="el-GR" dirty="0"/>
              <a:t>Είναι επαρκή τα μέτρα και τα προγράμματα που υλοποιούνται σήμερα;</a:t>
            </a:r>
            <a:endParaRPr lang="ru-RU" dirty="0"/>
          </a:p>
        </p:txBody>
      </p:sp>
    </p:spTree>
    <p:extLst>
      <p:ext uri="{BB962C8B-B14F-4D97-AF65-F5344CB8AC3E}">
        <p14:creationId xmlns:p14="http://schemas.microsoft.com/office/powerpoint/2010/main" val="75910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4E5DC-2B23-4F04-D01D-42FC164EB275}"/>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2356CEE3-7F60-0AAC-837A-67A5AEC96E57}"/>
              </a:ext>
            </a:extLst>
          </p:cNvPr>
          <p:cNvSpPr>
            <a:spLocks noGrp="1"/>
          </p:cNvSpPr>
          <p:nvPr>
            <p:ph type="title"/>
          </p:nvPr>
        </p:nvSpPr>
        <p:spPr>
          <a:xfrm>
            <a:off x="2609872" y="3147254"/>
            <a:ext cx="8691173" cy="2690838"/>
          </a:xfrm>
        </p:spPr>
        <p:txBody>
          <a:bodyPr>
            <a:normAutofit/>
          </a:bodyPr>
          <a:lstStyle/>
          <a:p>
            <a:r>
              <a:rPr lang="ru-RU" dirty="0"/>
              <a:t>Что еще по вашему мнению необходимо предпринять?</a:t>
            </a:r>
            <a:br>
              <a:rPr lang="ru-RU" dirty="0"/>
            </a:br>
            <a:br>
              <a:rPr lang="ru-RU" dirty="0"/>
            </a:br>
            <a:r>
              <a:rPr lang="el-GR" dirty="0"/>
              <a:t>Τι άλλο πιστεύετε ότι πρέπει να γίνει;</a:t>
            </a:r>
            <a:endParaRPr lang="ru-RU" dirty="0"/>
          </a:p>
        </p:txBody>
      </p:sp>
    </p:spTree>
    <p:extLst>
      <p:ext uri="{BB962C8B-B14F-4D97-AF65-F5344CB8AC3E}">
        <p14:creationId xmlns:p14="http://schemas.microsoft.com/office/powerpoint/2010/main" val="41694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E309D-6E2A-D675-EB89-D689C8BD03BE}"/>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730AA3-E573-ABB7-2EED-76CDB60614A8}"/>
              </a:ext>
            </a:extLst>
          </p:cNvPr>
          <p:cNvSpPr>
            <a:spLocks noGrp="1"/>
          </p:cNvSpPr>
          <p:nvPr>
            <p:ph type="title"/>
          </p:nvPr>
        </p:nvSpPr>
        <p:spPr>
          <a:xfrm>
            <a:off x="2609872" y="3147254"/>
            <a:ext cx="8691173" cy="2690838"/>
          </a:xfrm>
        </p:spPr>
        <p:txBody>
          <a:bodyPr>
            <a:normAutofit/>
          </a:bodyPr>
          <a:lstStyle/>
          <a:p>
            <a:r>
              <a:rPr lang="ru-RU" dirty="0"/>
              <a:t>Какова роль ЕС в вопросе экологии Греции?</a:t>
            </a:r>
            <a:br>
              <a:rPr lang="ru-RU" dirty="0"/>
            </a:br>
            <a:br>
              <a:rPr lang="ru-RU" dirty="0"/>
            </a:br>
            <a:r>
              <a:rPr lang="el-GR" dirty="0"/>
              <a:t>Ποιος είναι ο ρόλος της ΕΕ στα περιβαλλοντικά ζητήματα της Ελλάδας;</a:t>
            </a:r>
            <a:endParaRPr lang="ru-RU" dirty="0"/>
          </a:p>
        </p:txBody>
      </p:sp>
    </p:spTree>
    <p:extLst>
      <p:ext uri="{BB962C8B-B14F-4D97-AF65-F5344CB8AC3E}">
        <p14:creationId xmlns:p14="http://schemas.microsoft.com/office/powerpoint/2010/main" val="3778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077165A-601F-345B-D8CD-2C046EDD46AD}"/>
              </a:ext>
            </a:extLst>
          </p:cNvPr>
          <p:cNvSpPr>
            <a:spLocks noGrp="1"/>
          </p:cNvSpPr>
          <p:nvPr>
            <p:ph type="ctrTitle"/>
          </p:nvPr>
        </p:nvSpPr>
        <p:spPr/>
        <p:txBody>
          <a:bodyPr>
            <a:normAutofit fontScale="90000"/>
          </a:bodyPr>
          <a:lstStyle/>
          <a:p>
            <a:r>
              <a:rPr lang="ru-RU" sz="3200" dirty="0"/>
              <a:t>Спасибо за внимание и участие!</a:t>
            </a:r>
            <a:br>
              <a:rPr lang="ru-RU" sz="3200" dirty="0"/>
            </a:br>
            <a:r>
              <a:rPr lang="el-GR" sz="3200" dirty="0"/>
              <a:t>Σας ευχαριστούμε για την προσοχή και τη συμμετοχή σας!</a:t>
            </a:r>
            <a:endParaRPr lang="ru-RU" sz="3200" dirty="0"/>
          </a:p>
        </p:txBody>
      </p:sp>
    </p:spTree>
    <p:extLst>
      <p:ext uri="{BB962C8B-B14F-4D97-AF65-F5344CB8AC3E}">
        <p14:creationId xmlns:p14="http://schemas.microsoft.com/office/powerpoint/2010/main" val="230267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4582A2-BE93-53C2-BE7D-F59185CAB624}"/>
              </a:ext>
            </a:extLst>
          </p:cNvPr>
          <p:cNvSpPr txBox="1"/>
          <p:nvPr/>
        </p:nvSpPr>
        <p:spPr>
          <a:xfrm>
            <a:off x="1233815" y="441635"/>
            <a:ext cx="6569900" cy="646331"/>
          </a:xfrm>
          <a:prstGeom prst="rect">
            <a:avLst/>
          </a:prstGeom>
          <a:noFill/>
        </p:spPr>
        <p:txBody>
          <a:bodyPr wrap="square">
            <a:spAutoFit/>
          </a:bodyPr>
          <a:lstStyle/>
          <a:p>
            <a:r>
              <a:rPr lang="ru-RU" sz="1800" kern="100" dirty="0">
                <a:effectLst/>
                <a:latin typeface="+mj-lt"/>
                <a:ea typeface="Malgun Gothic" panose="020B0503020000020004" pitchFamily="34" charset="-127"/>
                <a:cs typeface="Times New Roman" panose="02020603050405020304" pitchFamily="18" charset="0"/>
              </a:rPr>
              <a:t>Современное состояние окружающей среды в Греции.</a:t>
            </a:r>
          </a:p>
          <a:p>
            <a:r>
              <a:rPr lang="el-GR" sz="1800" kern="100" dirty="0">
                <a:effectLst/>
                <a:latin typeface="+mj-lt"/>
                <a:ea typeface="Malgun Gothic" panose="020B0503020000020004" pitchFamily="34" charset="-127"/>
                <a:cs typeface="Times New Roman" panose="02020603050405020304" pitchFamily="18" charset="0"/>
              </a:rPr>
              <a:t>Η τρέχουσα κατάσταση του περιβάλλοντος στην Ελλάδα</a:t>
            </a:r>
            <a:r>
              <a:rPr lang="ru-RU" sz="1800" kern="100" dirty="0">
                <a:effectLst/>
                <a:latin typeface="+mj-lt"/>
                <a:ea typeface="Malgun Gothic" panose="020B0503020000020004" pitchFamily="34" charset="-127"/>
                <a:cs typeface="Times New Roman" panose="02020603050405020304" pitchFamily="18" charset="0"/>
              </a:rPr>
              <a:t>.</a:t>
            </a:r>
          </a:p>
        </p:txBody>
      </p:sp>
      <p:sp>
        <p:nvSpPr>
          <p:cNvPr id="5" name="TextBox 4">
            <a:extLst>
              <a:ext uri="{FF2B5EF4-FFF2-40B4-BE49-F238E27FC236}">
                <a16:creationId xmlns:a16="http://schemas.microsoft.com/office/drawing/2014/main" id="{7C6A7300-87A9-088A-6355-65AD96272DE3}"/>
              </a:ext>
            </a:extLst>
          </p:cNvPr>
          <p:cNvSpPr txBox="1"/>
          <p:nvPr/>
        </p:nvSpPr>
        <p:spPr>
          <a:xfrm>
            <a:off x="1233814" y="1216137"/>
            <a:ext cx="6845473" cy="2031325"/>
          </a:xfrm>
          <a:prstGeom prst="rect">
            <a:avLst/>
          </a:prstGeom>
          <a:noFill/>
        </p:spPr>
        <p:txBody>
          <a:bodyPr wrap="square">
            <a:spAutoFit/>
          </a:bodyPr>
          <a:lstStyle/>
          <a:p>
            <a:pPr marL="285750" indent="-285750">
              <a:buFont typeface="Arial" panose="020B0604020202020204" pitchFamily="34" charset="0"/>
              <a:buChar char="•"/>
            </a:pPr>
            <a:r>
              <a:rPr lang="ru-RU" sz="1400" dirty="0">
                <a:effectLst/>
                <a:ea typeface="Malgun Gothic" panose="020B0503020000020004" pitchFamily="34" charset="-127"/>
              </a:rPr>
              <a:t>Экономическое и социальное развитие Греции в ее усилиях по достижению сближения с другими странами Европейского союза и созданию материального благосостояния для своих граждан привело к пренебрежению окружающей средой. </a:t>
            </a:r>
          </a:p>
          <a:p>
            <a:pPr marL="285750" indent="-285750">
              <a:buFont typeface="Arial" panose="020B0604020202020204" pitchFamily="34" charset="0"/>
              <a:buChar char="•"/>
            </a:pPr>
            <a:r>
              <a:rPr lang="el-GR" sz="1400" dirty="0">
                <a:effectLst/>
                <a:ea typeface="Malgun Gothic" panose="020B0503020000020004" pitchFamily="34" charset="-127"/>
              </a:rPr>
              <a:t>Η οικονομική και κοινωνική ανάπτυξη της Ελλάδας στις προσπάθειές της να επιτύχει προσέγγιση με άλλες χώρες της Ευρωπαϊκής Ένωσης και να δημιουργήσει υλική ευημερία για τους πολίτες της έχει οδηγήσει σε παραμέληση του περιβάλλοντος.</a:t>
            </a:r>
            <a:endParaRPr lang="ru-RU" sz="1400" dirty="0">
              <a:effectLst/>
              <a:ea typeface="Malgun Gothic" panose="020B0503020000020004" pitchFamily="34" charset="-127"/>
            </a:endParaRPr>
          </a:p>
          <a:p>
            <a:pPr marL="285750" indent="-285750">
              <a:buFont typeface="Arial" panose="020B0604020202020204" pitchFamily="34" charset="0"/>
              <a:buChar char="•"/>
            </a:pPr>
            <a:endParaRPr lang="ru-RU" sz="1400" dirty="0"/>
          </a:p>
        </p:txBody>
      </p:sp>
      <p:sp>
        <p:nvSpPr>
          <p:cNvPr id="9" name="TextBox 8">
            <a:extLst>
              <a:ext uri="{FF2B5EF4-FFF2-40B4-BE49-F238E27FC236}">
                <a16:creationId xmlns:a16="http://schemas.microsoft.com/office/drawing/2014/main" id="{51B2CB7F-60A5-B42B-670A-09C5E7FC6DAF}"/>
              </a:ext>
            </a:extLst>
          </p:cNvPr>
          <p:cNvSpPr txBox="1"/>
          <p:nvPr/>
        </p:nvSpPr>
        <p:spPr>
          <a:xfrm>
            <a:off x="1233813" y="3097150"/>
            <a:ext cx="6569899" cy="3539430"/>
          </a:xfrm>
          <a:prstGeom prst="rect">
            <a:avLst/>
          </a:prstGeom>
          <a:noFill/>
        </p:spPr>
        <p:txBody>
          <a:bodyPr wrap="square">
            <a:spAutoFit/>
          </a:bodyPr>
          <a:lstStyle/>
          <a:p>
            <a:pPr marL="285750" indent="-285750">
              <a:buFont typeface="Arial" panose="020B0604020202020204" pitchFamily="34" charset="0"/>
              <a:buChar char="•"/>
            </a:pPr>
            <a:r>
              <a:rPr lang="ru-RU" sz="1400" dirty="0">
                <a:effectLst/>
                <a:ea typeface="Malgun Gothic" panose="020B0503020000020004" pitchFamily="34" charset="-127"/>
              </a:rPr>
              <a:t>Воздух, почва, реки, озера, закрытые заливы, низменные побережья, охраняемые территории и чувствительные экосистемы испытывают серьезные экологические проблемы из-за незапланированного и небрежного развития за последние 50 лет. Транспорт, электростанции, чрезмерная эксплуатация водных ресурсов, деградация прибрежных зон, потеря биоразнообразия в наземных и морских экосистемах и растущее загрязнение муниципальными и промышленными отходами оказывают сильное давление на состояние окружающей среды. </a:t>
            </a:r>
          </a:p>
          <a:p>
            <a:pPr marL="285750" indent="-285750">
              <a:buFont typeface="Arial" panose="020B0604020202020204" pitchFamily="34" charset="0"/>
              <a:buChar char="•"/>
            </a:pPr>
            <a:r>
              <a:rPr lang="el-GR" sz="1400" dirty="0">
                <a:effectLst/>
                <a:ea typeface="Malgun Gothic" panose="020B0503020000020004" pitchFamily="34" charset="-127"/>
              </a:rPr>
              <a:t>Ο αέρας, το έδαφος, τα ποτάμια, οι λίμνες, οι κλειστοί όρμοι, οι χαμηλές ακτές, οι προστατευόμενες περιοχές και τα ευαίσθητα οικοσυστήματα αντιμετωπίζουν σοβαρά περιβαλλοντικά προβλήματα λόγω της απρογραμμάτιστης και απρόσεκτης ανάπτυξης τα τελευταία 50 χρόνια. Οι μεταφορές, οι σταθμοί ηλεκτροπαραγωγής, η </a:t>
            </a:r>
            <a:r>
              <a:rPr lang="el-GR" sz="1400" dirty="0" err="1">
                <a:effectLst/>
                <a:ea typeface="Malgun Gothic" panose="020B0503020000020004" pitchFamily="34" charset="-127"/>
              </a:rPr>
              <a:t>υπερεκμετάλλευση</a:t>
            </a:r>
            <a:r>
              <a:rPr lang="el-GR" sz="1400" dirty="0">
                <a:effectLst/>
                <a:ea typeface="Malgun Gothic" panose="020B0503020000020004" pitchFamily="34" charset="-127"/>
              </a:rPr>
              <a:t> των υδάτινων πόρων, η υποβάθμιση των ακτών, η απώλεια βιοποικιλότητας στα χερσαία και θαλάσσια οικοσυστήματα και η αυξανόμενη ρύπανση από αστικά και βιομηχανικά απόβλητα ασκούν σοβαρή πίεση στο περιβάλλον.</a:t>
            </a:r>
            <a:endParaRPr lang="ru-RU" sz="1400" dirty="0">
              <a:effectLst/>
              <a:ea typeface="Malgun Gothic" panose="020B0503020000020004" pitchFamily="34" charset="-127"/>
            </a:endParaRPr>
          </a:p>
        </p:txBody>
      </p:sp>
      <p:pic>
        <p:nvPicPr>
          <p:cNvPr id="11" name="Рисунок 10" descr="Изображение выглядит как на открытом воздухе, берег, вода, небо&#10;&#10;Контент, сгенерированный ИИ, может содержать ошибки.">
            <a:extLst>
              <a:ext uri="{FF2B5EF4-FFF2-40B4-BE49-F238E27FC236}">
                <a16:creationId xmlns:a16="http://schemas.microsoft.com/office/drawing/2014/main" id="{0EB0F362-3D08-7DE5-8829-FA14409F2C5C}"/>
              </a:ext>
            </a:extLst>
          </p:cNvPr>
          <p:cNvPicPr>
            <a:picLocks noChangeAspect="1"/>
          </p:cNvPicPr>
          <p:nvPr/>
        </p:nvPicPr>
        <p:blipFill>
          <a:blip r:embed="rId2"/>
          <a:stretch>
            <a:fillRect/>
          </a:stretch>
        </p:blipFill>
        <p:spPr>
          <a:xfrm>
            <a:off x="8513524" y="333059"/>
            <a:ext cx="3486150" cy="1957408"/>
          </a:xfrm>
          <a:prstGeom prst="rect">
            <a:avLst/>
          </a:prstGeom>
        </p:spPr>
      </p:pic>
      <p:pic>
        <p:nvPicPr>
          <p:cNvPr id="13" name="Рисунок 12" descr="Изображение выглядит как небо, заход солнца, жара, Электростанция&#10;&#10;Контент, сгенерированный ИИ, может содержать ошибки.">
            <a:extLst>
              <a:ext uri="{FF2B5EF4-FFF2-40B4-BE49-F238E27FC236}">
                <a16:creationId xmlns:a16="http://schemas.microsoft.com/office/drawing/2014/main" id="{51BE96C5-B9FD-FBD1-BDD1-EFA601E33A1D}"/>
              </a:ext>
            </a:extLst>
          </p:cNvPr>
          <p:cNvPicPr>
            <a:picLocks noChangeAspect="1"/>
          </p:cNvPicPr>
          <p:nvPr/>
        </p:nvPicPr>
        <p:blipFill>
          <a:blip r:embed="rId3"/>
          <a:stretch>
            <a:fillRect/>
          </a:stretch>
        </p:blipFill>
        <p:spPr>
          <a:xfrm>
            <a:off x="8079287" y="2262369"/>
            <a:ext cx="2878899" cy="2253590"/>
          </a:xfrm>
          <a:prstGeom prst="rect">
            <a:avLst/>
          </a:prstGeom>
        </p:spPr>
      </p:pic>
      <p:pic>
        <p:nvPicPr>
          <p:cNvPr id="15" name="Рисунок 14" descr="Изображение выглядит как на открытом воздухе, плавсредство, транспортное средство, транспорт&#10;&#10;Контент, сгенерированный ИИ, может содержать ошибки.">
            <a:extLst>
              <a:ext uri="{FF2B5EF4-FFF2-40B4-BE49-F238E27FC236}">
                <a16:creationId xmlns:a16="http://schemas.microsoft.com/office/drawing/2014/main" id="{A790DE06-11F6-999C-DD71-9D1FD8DB0D8B}"/>
              </a:ext>
            </a:extLst>
          </p:cNvPr>
          <p:cNvPicPr>
            <a:picLocks noChangeAspect="1"/>
          </p:cNvPicPr>
          <p:nvPr/>
        </p:nvPicPr>
        <p:blipFill>
          <a:blip r:embed="rId4"/>
          <a:stretch>
            <a:fillRect/>
          </a:stretch>
        </p:blipFill>
        <p:spPr>
          <a:xfrm>
            <a:off x="8884521" y="4626202"/>
            <a:ext cx="3115153" cy="2050279"/>
          </a:xfrm>
          <a:prstGeom prst="rect">
            <a:avLst/>
          </a:prstGeom>
        </p:spPr>
      </p:pic>
    </p:spTree>
    <p:extLst>
      <p:ext uri="{BB962C8B-B14F-4D97-AF65-F5344CB8AC3E}">
        <p14:creationId xmlns:p14="http://schemas.microsoft.com/office/powerpoint/2010/main" val="407168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linds(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linds(horizont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6F48BCC-57E8-ADE7-6830-A7AF9383A086}"/>
              </a:ext>
            </a:extLst>
          </p:cNvPr>
          <p:cNvSpPr>
            <a:spLocks noGrp="1"/>
          </p:cNvSpPr>
          <p:nvPr>
            <p:ph type="ctrTitle"/>
          </p:nvPr>
        </p:nvSpPr>
        <p:spPr>
          <a:xfrm>
            <a:off x="2148115" y="3428998"/>
            <a:ext cx="6487886" cy="2268559"/>
          </a:xfrm>
        </p:spPr>
        <p:txBody>
          <a:bodyPr>
            <a:normAutofit fontScale="90000"/>
          </a:bodyPr>
          <a:lstStyle/>
          <a:p>
            <a:r>
              <a:rPr lang="ru-RU" sz="2800" b="1" kern="100" dirty="0">
                <a:latin typeface="+mj-lt"/>
                <a:ea typeface="Malgun Gothic" panose="020B0503020000020004" pitchFamily="34" charset="-127"/>
                <a:cs typeface="Times New Roman" panose="02020603050405020304" pitchFamily="18" charset="0"/>
              </a:rPr>
              <a:t>Самые</a:t>
            </a:r>
            <a:r>
              <a:rPr lang="ru-RU" sz="2800" b="1" kern="100" dirty="0">
                <a:effectLst/>
                <a:latin typeface="+mj-lt"/>
                <a:ea typeface="Malgun Gothic" panose="020B0503020000020004" pitchFamily="34" charset="-127"/>
                <a:cs typeface="Times New Roman" panose="02020603050405020304" pitchFamily="18" charset="0"/>
              </a:rPr>
              <a:t> актуальные проблемы экологии в Греции.</a:t>
            </a:r>
            <a:br>
              <a:rPr lang="ru-RU" sz="2800" b="1" kern="100" dirty="0">
                <a:effectLst/>
                <a:latin typeface="+mj-lt"/>
                <a:ea typeface="Malgun Gothic" panose="020B0503020000020004" pitchFamily="34" charset="-127"/>
                <a:cs typeface="Times New Roman" panose="02020603050405020304" pitchFamily="18" charset="0"/>
              </a:rPr>
            </a:br>
            <a:br>
              <a:rPr lang="ru-RU" sz="2800" b="1" kern="100" dirty="0">
                <a:effectLst/>
                <a:latin typeface="+mj-lt"/>
                <a:ea typeface="Malgun Gothic" panose="020B0503020000020004" pitchFamily="34" charset="-127"/>
                <a:cs typeface="Times New Roman" panose="02020603050405020304" pitchFamily="18" charset="0"/>
              </a:rPr>
            </a:br>
            <a:r>
              <a:rPr lang="el-GR" sz="2800" b="1" kern="100" dirty="0">
                <a:effectLst/>
                <a:latin typeface="+mj-lt"/>
                <a:ea typeface="Malgun Gothic" panose="020B0503020000020004" pitchFamily="34" charset="-127"/>
                <a:cs typeface="Times New Roman" panose="02020603050405020304" pitchFamily="18" charset="0"/>
              </a:rPr>
              <a:t>Τα πιο πιεστικά περιβαλλοντικά ζητήματα στην Ελλάδα.</a:t>
            </a:r>
            <a:br>
              <a:rPr lang="ru-RU" sz="2800" b="1" kern="100" dirty="0">
                <a:effectLst/>
                <a:latin typeface="+mj-lt"/>
                <a:ea typeface="Malgun Gothic" panose="020B0503020000020004" pitchFamily="34" charset="-127"/>
                <a:cs typeface="Times New Roman" panose="02020603050405020304" pitchFamily="18" charset="0"/>
              </a:rPr>
            </a:br>
            <a:endParaRPr lang="ru-RU" sz="2800" b="1" dirty="0"/>
          </a:p>
        </p:txBody>
      </p:sp>
    </p:spTree>
    <p:extLst>
      <p:ext uri="{BB962C8B-B14F-4D97-AF65-F5344CB8AC3E}">
        <p14:creationId xmlns:p14="http://schemas.microsoft.com/office/powerpoint/2010/main" val="145052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5F554F7-B5EC-A09D-3837-29C7D52AE707}"/>
              </a:ext>
            </a:extLst>
          </p:cNvPr>
          <p:cNvSpPr txBox="1"/>
          <p:nvPr/>
        </p:nvSpPr>
        <p:spPr>
          <a:xfrm>
            <a:off x="1254056" y="216927"/>
            <a:ext cx="6096000" cy="646331"/>
          </a:xfrm>
          <a:prstGeom prst="rect">
            <a:avLst/>
          </a:prstGeom>
          <a:noFill/>
        </p:spPr>
        <p:txBody>
          <a:bodyPr wrap="square">
            <a:spAutoFit/>
          </a:bodyPr>
          <a:lstStyle/>
          <a:p>
            <a:r>
              <a:rPr lang="ru-RU" sz="1800" kern="100" dirty="0">
                <a:effectLst/>
                <a:ea typeface="Malgun Gothic" panose="020B0503020000020004" pitchFamily="34" charset="-127"/>
                <a:cs typeface="Times New Roman" panose="02020603050405020304" pitchFamily="18" charset="0"/>
              </a:rPr>
              <a:t>Загрязнение атмосферы.</a:t>
            </a:r>
          </a:p>
          <a:p>
            <a:r>
              <a:rPr lang="el-GR" kern="100" dirty="0">
                <a:ea typeface="Malgun Gothic" panose="020B0503020000020004" pitchFamily="34" charset="-127"/>
                <a:cs typeface="Times New Roman" panose="02020603050405020304" pitchFamily="18" charset="0"/>
              </a:rPr>
              <a:t>Α</a:t>
            </a:r>
            <a:r>
              <a:rPr lang="el-GR" sz="1800" kern="100" dirty="0">
                <a:effectLst/>
                <a:ea typeface="Malgun Gothic" panose="020B0503020000020004" pitchFamily="34" charset="-127"/>
                <a:cs typeface="Times New Roman" panose="02020603050405020304" pitchFamily="18" charset="0"/>
              </a:rPr>
              <a:t>τμοσφαιρική ρύπανση</a:t>
            </a:r>
            <a:r>
              <a:rPr lang="ru-RU" sz="1800" kern="100" dirty="0">
                <a:effectLst/>
                <a:ea typeface="Malgun Gothic" panose="020B0503020000020004" pitchFamily="34" charset="-127"/>
                <a:cs typeface="Times New Roman" panose="02020603050405020304" pitchFamily="18" charset="0"/>
              </a:rPr>
              <a:t>.</a:t>
            </a:r>
          </a:p>
        </p:txBody>
      </p:sp>
      <p:pic>
        <p:nvPicPr>
          <p:cNvPr id="7" name="Рисунок 6" descr="Изображение выглядит как на открытом воздухе, пожар, природа, дерево&#10;&#10;Контент, сгенерированный ИИ, может содержать ошибки.">
            <a:extLst>
              <a:ext uri="{FF2B5EF4-FFF2-40B4-BE49-F238E27FC236}">
                <a16:creationId xmlns:a16="http://schemas.microsoft.com/office/drawing/2014/main" id="{883D686A-3BC8-4D0F-9C7A-EDE3C96E839C}"/>
              </a:ext>
            </a:extLst>
          </p:cNvPr>
          <p:cNvPicPr>
            <a:picLocks noChangeAspect="1"/>
          </p:cNvPicPr>
          <p:nvPr/>
        </p:nvPicPr>
        <p:blipFill>
          <a:blip r:embed="rId2"/>
          <a:stretch>
            <a:fillRect/>
          </a:stretch>
        </p:blipFill>
        <p:spPr>
          <a:xfrm>
            <a:off x="4426857" y="1599777"/>
            <a:ext cx="2762250" cy="1841500"/>
          </a:xfrm>
          <a:prstGeom prst="rect">
            <a:avLst/>
          </a:prstGeom>
        </p:spPr>
      </p:pic>
      <p:pic>
        <p:nvPicPr>
          <p:cNvPr id="9" name="Рисунок 8" descr="Изображение выглядит как на открытом воздухе, небо, туман, мгла&#10;&#10;Контент, сгенерированный ИИ, может содержать ошибки.">
            <a:extLst>
              <a:ext uri="{FF2B5EF4-FFF2-40B4-BE49-F238E27FC236}">
                <a16:creationId xmlns:a16="http://schemas.microsoft.com/office/drawing/2014/main" id="{EC13FC9D-3259-F733-FBCF-CA0559DD338C}"/>
              </a:ext>
            </a:extLst>
          </p:cNvPr>
          <p:cNvPicPr>
            <a:picLocks noChangeAspect="1"/>
          </p:cNvPicPr>
          <p:nvPr/>
        </p:nvPicPr>
        <p:blipFill>
          <a:blip r:embed="rId3"/>
          <a:stretch>
            <a:fillRect/>
          </a:stretch>
        </p:blipFill>
        <p:spPr>
          <a:xfrm>
            <a:off x="1503658" y="1599777"/>
            <a:ext cx="2762250" cy="1829223"/>
          </a:xfrm>
          <a:prstGeom prst="rect">
            <a:avLst/>
          </a:prstGeom>
        </p:spPr>
      </p:pic>
      <p:sp>
        <p:nvSpPr>
          <p:cNvPr id="11" name="TextBox 10">
            <a:extLst>
              <a:ext uri="{FF2B5EF4-FFF2-40B4-BE49-F238E27FC236}">
                <a16:creationId xmlns:a16="http://schemas.microsoft.com/office/drawing/2014/main" id="{B72C76A6-D5BE-E7C6-E595-43842E654C6E}"/>
              </a:ext>
            </a:extLst>
          </p:cNvPr>
          <p:cNvSpPr txBox="1"/>
          <p:nvPr/>
        </p:nvSpPr>
        <p:spPr>
          <a:xfrm>
            <a:off x="1093107" y="3646683"/>
            <a:ext cx="5002893" cy="3170099"/>
          </a:xfrm>
          <a:prstGeom prst="rect">
            <a:avLst/>
          </a:prstGeom>
          <a:noFill/>
        </p:spPr>
        <p:txBody>
          <a:bodyPr wrap="square">
            <a:spAutoFit/>
          </a:bodyPr>
          <a:lstStyle/>
          <a:p>
            <a:r>
              <a:rPr lang="ru-RU" sz="1400" kern="100" dirty="0">
                <a:effectLst/>
                <a:ea typeface="Malgun Gothic" panose="020B0503020000020004" pitchFamily="34" charset="-127"/>
                <a:cs typeface="Times New Roman" panose="02020603050405020304" pitchFamily="18" charset="0"/>
              </a:rPr>
              <a:t>Печально известное «облако» над городами Аттики вызывало большую обеспокоенность, особенно в прошлом, когда имело место довольно широкое использование некачественного топлива, а выбросы загрязняющих веществ были довольно высокими, что способствовало созданию парникового эффекта и расширению озоновой дыры в атмосфере. </a:t>
            </a:r>
          </a:p>
          <a:p>
            <a:r>
              <a:rPr lang="el-GR" sz="1400" kern="100" dirty="0">
                <a:effectLst/>
                <a:ea typeface="Malgun Gothic" panose="020B0503020000020004" pitchFamily="34" charset="-127"/>
                <a:cs typeface="Times New Roman" panose="02020603050405020304" pitchFamily="18" charset="0"/>
              </a:rPr>
              <a:t>Το περιβόητο «σύννεφο» πάνω από τις πόλεις της Αττικής έχει προκαλέσει μεγάλη ανησυχία, ειδικά στο παρελθόν, όταν υπήρχε αρκετά διαδεδομένη χρήση καυσίμων κακής ποιότητας και οι εκπομπές ρύπων ήταν αρκετά υψηλές, συμβάλλοντας στο φαινόμενο του θερμοκηπίου και στην επέκταση του την τρύπα του όζοντος στην ατμόσφαιρα.</a:t>
            </a:r>
            <a:endParaRPr lang="ru-RU" sz="1400" kern="100" dirty="0">
              <a:effectLst/>
              <a:ea typeface="Malgun Gothic" panose="020B0503020000020004" pitchFamily="34" charset="-127"/>
              <a:cs typeface="Times New Roman" panose="02020603050405020304" pitchFamily="18" charset="0"/>
            </a:endParaRPr>
          </a:p>
          <a:p>
            <a:r>
              <a:rPr lang="ru-RU" sz="1800" kern="100" dirty="0">
                <a:effectLst/>
                <a:latin typeface="Times New Roman" panose="02020603050405020304" pitchFamily="18" charset="0"/>
                <a:ea typeface="Malgun Gothic" panose="020B0503020000020004" pitchFamily="34" charset="-127"/>
                <a:cs typeface="Times New Roman" panose="02020603050405020304" pitchFamily="18" charset="0"/>
              </a:rPr>
              <a:t> </a:t>
            </a:r>
            <a:endParaRPr lang="ru-RU" sz="1800" kern="100" dirty="0">
              <a:effectLst/>
              <a:latin typeface="Aptos" panose="020B0004020202020204" pitchFamily="34" charset="0"/>
              <a:ea typeface="Malgun Gothic" panose="020B0503020000020004" pitchFamily="34" charset="-127"/>
              <a:cs typeface="Times New Roman" panose="02020603050405020304" pitchFamily="18" charset="0"/>
            </a:endParaRPr>
          </a:p>
        </p:txBody>
      </p:sp>
      <p:sp>
        <p:nvSpPr>
          <p:cNvPr id="13" name="TextBox 12">
            <a:extLst>
              <a:ext uri="{FF2B5EF4-FFF2-40B4-BE49-F238E27FC236}">
                <a16:creationId xmlns:a16="http://schemas.microsoft.com/office/drawing/2014/main" id="{2CABC91C-2C91-5441-E191-120699992A5C}"/>
              </a:ext>
            </a:extLst>
          </p:cNvPr>
          <p:cNvSpPr txBox="1"/>
          <p:nvPr/>
        </p:nvSpPr>
        <p:spPr>
          <a:xfrm>
            <a:off x="7350056" y="216927"/>
            <a:ext cx="4055314" cy="3323987"/>
          </a:xfrm>
          <a:prstGeom prst="rect">
            <a:avLst/>
          </a:prstGeom>
          <a:noFill/>
        </p:spPr>
        <p:txBody>
          <a:bodyPr wrap="square">
            <a:spAutoFit/>
          </a:bodyPr>
          <a:lstStyle/>
          <a:p>
            <a:r>
              <a:rPr lang="ru-RU" sz="1400" dirty="0"/>
              <a:t>Пожары во всем мире создают огромные проблемы для атмосферы, здоровья людей и экологии. Лес является «кислородной фабрикой» планеты, и его уничтожение в сочетании с дымом, загрязняющим атмосферу, имеет негативные последствия для здоровья населения.</a:t>
            </a:r>
          </a:p>
          <a:p>
            <a:endParaRPr lang="ru-RU" sz="1400" dirty="0"/>
          </a:p>
          <a:p>
            <a:r>
              <a:rPr lang="el-GR" sz="1400" dirty="0"/>
              <a:t>Οι πυρκαγιές σε όλο τον κόσμο δημιουργούν τεράστια προβλήματα για την ατμόσφαιρα, την ανθρώπινη υγεία και το περιβάλλον. Το δάσος είναι το «εργοστάσιο οξυγόνου» του πλανήτη και η καταστροφή του, σε συνδυασμό με τον καπνό που ρυπαίνει την ατμόσφαιρα, έχει αρνητικές συνέπειες για τη δημόσια υγεία.</a:t>
            </a:r>
            <a:endParaRPr lang="ru-RU" sz="1400" dirty="0"/>
          </a:p>
        </p:txBody>
      </p:sp>
      <p:sp>
        <p:nvSpPr>
          <p:cNvPr id="15" name="TextBox 14">
            <a:extLst>
              <a:ext uri="{FF2B5EF4-FFF2-40B4-BE49-F238E27FC236}">
                <a16:creationId xmlns:a16="http://schemas.microsoft.com/office/drawing/2014/main" id="{F41C667B-3CF5-B54D-6B5A-FCB1836D7EE1}"/>
              </a:ext>
            </a:extLst>
          </p:cNvPr>
          <p:cNvSpPr txBox="1"/>
          <p:nvPr/>
        </p:nvSpPr>
        <p:spPr>
          <a:xfrm>
            <a:off x="6338206" y="3690418"/>
            <a:ext cx="4760687" cy="1600438"/>
          </a:xfrm>
          <a:prstGeom prst="rect">
            <a:avLst/>
          </a:prstGeom>
          <a:noFill/>
        </p:spPr>
        <p:txBody>
          <a:bodyPr wrap="square">
            <a:spAutoFit/>
          </a:bodyPr>
          <a:lstStyle/>
          <a:p>
            <a:r>
              <a:rPr lang="ru-RU" sz="1400" kern="100" dirty="0">
                <a:effectLst/>
                <a:ea typeface="Malgun Gothic" panose="020B0503020000020004" pitchFamily="34" charset="-127"/>
                <a:cs typeface="Times New Roman" panose="02020603050405020304" pitchFamily="18" charset="0"/>
              </a:rPr>
              <a:t>Греция использует бурый уголь, который является не самым экологически чистым видом топлива, но остается самым экономичным.</a:t>
            </a:r>
          </a:p>
          <a:p>
            <a:r>
              <a:rPr lang="el-GR" sz="1400" kern="100" dirty="0">
                <a:effectLst/>
                <a:ea typeface="Malgun Gothic" panose="020B0503020000020004" pitchFamily="34" charset="-127"/>
                <a:cs typeface="Times New Roman" panose="02020603050405020304" pitchFamily="18" charset="0"/>
              </a:rPr>
              <a:t>Η Ελλάδα χρησιμοποιεί καφέ άνθρακα, που δεν είναι το πιο φιλικό προς το περιβάλλον καύσιμο, αλλά παραμένει το πιο οικονομικό.</a:t>
            </a:r>
            <a:endParaRPr lang="ru-RU" sz="1400" kern="100" dirty="0">
              <a:effectLst/>
              <a:ea typeface="Malgun Gothic" panose="020B0503020000020004" pitchFamily="34" charset="-127"/>
              <a:cs typeface="Times New Roman" panose="02020603050405020304" pitchFamily="18" charset="0"/>
            </a:endParaRPr>
          </a:p>
          <a:p>
            <a:r>
              <a:rPr lang="ru-RU" sz="1400" kern="100" dirty="0">
                <a:effectLst/>
                <a:ea typeface="Malgun Gothic" panose="020B0503020000020004" pitchFamily="34" charset="-127"/>
                <a:cs typeface="Times New Roman" panose="02020603050405020304" pitchFamily="18" charset="0"/>
              </a:rPr>
              <a:t> </a:t>
            </a:r>
          </a:p>
        </p:txBody>
      </p:sp>
      <p:pic>
        <p:nvPicPr>
          <p:cNvPr id="19" name="Рисунок 18" descr="Изображение выглядит как шина, колесо, на открытом воздухе, Наземный транспорт&#10;&#10;Контент, сгенерированный ИИ, может содержать ошибки.">
            <a:extLst>
              <a:ext uri="{FF2B5EF4-FFF2-40B4-BE49-F238E27FC236}">
                <a16:creationId xmlns:a16="http://schemas.microsoft.com/office/drawing/2014/main" id="{79BBCA24-0EDA-FB7F-5553-58ED48C8B0A1}"/>
              </a:ext>
            </a:extLst>
          </p:cNvPr>
          <p:cNvPicPr>
            <a:picLocks noChangeAspect="1"/>
          </p:cNvPicPr>
          <p:nvPr/>
        </p:nvPicPr>
        <p:blipFill>
          <a:blip r:embed="rId4"/>
          <a:stretch>
            <a:fillRect/>
          </a:stretch>
        </p:blipFill>
        <p:spPr>
          <a:xfrm>
            <a:off x="8882743" y="4957726"/>
            <a:ext cx="3036207" cy="1783023"/>
          </a:xfrm>
          <a:prstGeom prst="rect">
            <a:avLst/>
          </a:prstGeom>
        </p:spPr>
      </p:pic>
    </p:spTree>
    <p:extLst>
      <p:ext uri="{BB962C8B-B14F-4D97-AF65-F5344CB8AC3E}">
        <p14:creationId xmlns:p14="http://schemas.microsoft.com/office/powerpoint/2010/main" val="404750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5F8164-0369-E617-AB2E-7930F44A4F3A}"/>
              </a:ext>
            </a:extLst>
          </p:cNvPr>
          <p:cNvSpPr txBox="1"/>
          <p:nvPr/>
        </p:nvSpPr>
        <p:spPr>
          <a:xfrm>
            <a:off x="1291772" y="316077"/>
            <a:ext cx="6096000" cy="646331"/>
          </a:xfrm>
          <a:prstGeom prst="rect">
            <a:avLst/>
          </a:prstGeom>
          <a:noFill/>
        </p:spPr>
        <p:txBody>
          <a:bodyPr wrap="square">
            <a:spAutoFit/>
          </a:bodyPr>
          <a:lstStyle/>
          <a:p>
            <a:r>
              <a:rPr lang="ru-RU" dirty="0">
                <a:latin typeface="+mj-lt"/>
                <a:ea typeface="Malgun Gothic" panose="020B0503020000020004" pitchFamily="34" charset="-127"/>
              </a:rPr>
              <a:t>Л</a:t>
            </a:r>
            <a:r>
              <a:rPr lang="ru-RU" sz="1800" dirty="0">
                <a:effectLst/>
                <a:latin typeface="+mj-lt"/>
                <a:ea typeface="Malgun Gothic" panose="020B0503020000020004" pitchFamily="34" charset="-127"/>
              </a:rPr>
              <a:t>есные пожары.</a:t>
            </a:r>
          </a:p>
          <a:p>
            <a:r>
              <a:rPr lang="el-GR" dirty="0">
                <a:effectLst/>
                <a:latin typeface="+mj-lt"/>
              </a:rPr>
              <a:t>Πυρκαγιές στο δάσος</a:t>
            </a:r>
            <a:r>
              <a:rPr lang="ru-RU" dirty="0">
                <a:effectLst/>
                <a:latin typeface="+mj-lt"/>
              </a:rPr>
              <a:t>. </a:t>
            </a:r>
            <a:endParaRPr lang="ru-RU" dirty="0">
              <a:latin typeface="+mj-lt"/>
            </a:endParaRPr>
          </a:p>
        </p:txBody>
      </p:sp>
      <p:sp>
        <p:nvSpPr>
          <p:cNvPr id="7" name="TextBox 6">
            <a:extLst>
              <a:ext uri="{FF2B5EF4-FFF2-40B4-BE49-F238E27FC236}">
                <a16:creationId xmlns:a16="http://schemas.microsoft.com/office/drawing/2014/main" id="{6F8B7A0E-3411-9C13-840E-60C5295FC593}"/>
              </a:ext>
            </a:extLst>
          </p:cNvPr>
          <p:cNvSpPr txBox="1"/>
          <p:nvPr/>
        </p:nvSpPr>
        <p:spPr>
          <a:xfrm>
            <a:off x="1291772" y="1156233"/>
            <a:ext cx="6096000" cy="2031325"/>
          </a:xfrm>
          <a:prstGeom prst="rect">
            <a:avLst/>
          </a:prstGeom>
          <a:noFill/>
        </p:spPr>
        <p:txBody>
          <a:bodyPr wrap="square">
            <a:spAutoFit/>
          </a:bodyPr>
          <a:lstStyle/>
          <a:p>
            <a:r>
              <a:rPr lang="ru-RU" sz="1400" dirty="0">
                <a:effectLst/>
                <a:ea typeface="Malgun Gothic" panose="020B0503020000020004" pitchFamily="34" charset="-127"/>
              </a:rPr>
              <a:t>Лесные пожары являются одной из самых важных экологических проблем, с которыми Греция сталкивается каждое лето, являются лесные пожары, которые сжигают сотни деревьев и разрушают экосистему. </a:t>
            </a:r>
          </a:p>
          <a:p>
            <a:endParaRPr lang="ru-RU" sz="1400" dirty="0"/>
          </a:p>
          <a:p>
            <a:r>
              <a:rPr lang="ru-RU" sz="1400" dirty="0" err="1"/>
              <a:t>Οι</a:t>
            </a:r>
            <a:r>
              <a:rPr lang="ru-RU" sz="1400" dirty="0"/>
              <a:t> </a:t>
            </a:r>
            <a:r>
              <a:rPr lang="ru-RU" sz="1400" dirty="0" err="1"/>
              <a:t>δ</a:t>
            </a:r>
            <a:r>
              <a:rPr lang="ru-RU" sz="1400" dirty="0"/>
              <a:t>α</a:t>
            </a:r>
            <a:r>
              <a:rPr lang="ru-RU" sz="1400" dirty="0" err="1"/>
              <a:t>σικές</a:t>
            </a:r>
            <a:r>
              <a:rPr lang="ru-RU" sz="1400" dirty="0"/>
              <a:t> π</a:t>
            </a:r>
            <a:r>
              <a:rPr lang="ru-RU" sz="1400" dirty="0" err="1"/>
              <a:t>υρκ</a:t>
            </a:r>
            <a:r>
              <a:rPr lang="ru-RU" sz="1400" dirty="0"/>
              <a:t>α</a:t>
            </a:r>
            <a:r>
              <a:rPr lang="ru-RU" sz="1400" dirty="0" err="1"/>
              <a:t>γιές</a:t>
            </a:r>
            <a:r>
              <a:rPr lang="ru-RU" sz="1400" dirty="0"/>
              <a:t> </a:t>
            </a:r>
            <a:r>
              <a:rPr lang="ru-RU" sz="1400" dirty="0" err="1"/>
              <a:t>είν</a:t>
            </a:r>
            <a:r>
              <a:rPr lang="ru-RU" sz="1400" dirty="0"/>
              <a:t>α</a:t>
            </a:r>
            <a:r>
              <a:rPr lang="ru-RU" sz="1400" dirty="0" err="1"/>
              <a:t>ι</a:t>
            </a:r>
            <a:r>
              <a:rPr lang="ru-RU" sz="1400" dirty="0"/>
              <a:t> </a:t>
            </a:r>
            <a:r>
              <a:rPr lang="ru-RU" sz="1400" dirty="0" err="1"/>
              <a:t>έν</a:t>
            </a:r>
            <a:r>
              <a:rPr lang="ru-RU" sz="1400" dirty="0"/>
              <a:t>α απ</a:t>
            </a:r>
            <a:r>
              <a:rPr lang="ru-RU" sz="1400" dirty="0" err="1"/>
              <a:t>ό</a:t>
            </a:r>
            <a:r>
              <a:rPr lang="ru-RU" sz="1400" dirty="0"/>
              <a:t> </a:t>
            </a:r>
            <a:r>
              <a:rPr lang="ru-RU" sz="1400" dirty="0" err="1"/>
              <a:t>τ</a:t>
            </a:r>
            <a:r>
              <a:rPr lang="ru-RU" sz="1400" dirty="0"/>
              <a:t>α </a:t>
            </a:r>
            <a:r>
              <a:rPr lang="ru-RU" sz="1400" dirty="0" err="1"/>
              <a:t>σημ</a:t>
            </a:r>
            <a:r>
              <a:rPr lang="ru-RU" sz="1400" dirty="0"/>
              <a:t>α</a:t>
            </a:r>
            <a:r>
              <a:rPr lang="ru-RU" sz="1400" dirty="0" err="1"/>
              <a:t>ντικότερ</a:t>
            </a:r>
            <a:r>
              <a:rPr lang="ru-RU" sz="1400" dirty="0"/>
              <a:t>α π</a:t>
            </a:r>
            <a:r>
              <a:rPr lang="ru-RU" sz="1400" dirty="0" err="1"/>
              <a:t>ερι</a:t>
            </a:r>
            <a:r>
              <a:rPr lang="ru-RU" sz="1400" dirty="0"/>
              <a:t>βα</a:t>
            </a:r>
            <a:r>
              <a:rPr lang="ru-RU" sz="1400" dirty="0" err="1"/>
              <a:t>λλοντικά</a:t>
            </a:r>
            <a:r>
              <a:rPr lang="ru-RU" sz="1400" dirty="0"/>
              <a:t> π</a:t>
            </a:r>
            <a:r>
              <a:rPr lang="ru-RU" sz="1400" dirty="0" err="1"/>
              <a:t>ρο</a:t>
            </a:r>
            <a:r>
              <a:rPr lang="ru-RU" sz="1400" dirty="0"/>
              <a:t>β</a:t>
            </a:r>
            <a:r>
              <a:rPr lang="ru-RU" sz="1400" dirty="0" err="1"/>
              <a:t>λήμ</a:t>
            </a:r>
            <a:r>
              <a:rPr lang="ru-RU" sz="1400" dirty="0"/>
              <a:t>α</a:t>
            </a:r>
            <a:r>
              <a:rPr lang="ru-RU" sz="1400" dirty="0" err="1"/>
              <a:t>τ</a:t>
            </a:r>
            <a:r>
              <a:rPr lang="ru-RU" sz="1400" dirty="0"/>
              <a:t>α π</a:t>
            </a:r>
            <a:r>
              <a:rPr lang="ru-RU" sz="1400" dirty="0" err="1"/>
              <a:t>ου</a:t>
            </a:r>
            <a:r>
              <a:rPr lang="ru-RU" sz="1400" dirty="0"/>
              <a:t> α</a:t>
            </a:r>
            <a:r>
              <a:rPr lang="ru-RU" sz="1400" dirty="0" err="1"/>
              <a:t>ντιμετω</a:t>
            </a:r>
            <a:r>
              <a:rPr lang="ru-RU" sz="1400" dirty="0"/>
              <a:t>π</a:t>
            </a:r>
            <a:r>
              <a:rPr lang="ru-RU" sz="1400" dirty="0" err="1"/>
              <a:t>ίζει</a:t>
            </a:r>
            <a:r>
              <a:rPr lang="ru-RU" sz="1400" dirty="0"/>
              <a:t> </a:t>
            </a:r>
            <a:r>
              <a:rPr lang="ru-RU" sz="1400" dirty="0" err="1"/>
              <a:t>η</a:t>
            </a:r>
            <a:r>
              <a:rPr lang="ru-RU" sz="1400" dirty="0"/>
              <a:t> </a:t>
            </a:r>
            <a:r>
              <a:rPr lang="ru-RU" sz="1400" dirty="0" err="1"/>
              <a:t>Ελλάδ</a:t>
            </a:r>
            <a:r>
              <a:rPr lang="ru-RU" sz="1400" dirty="0"/>
              <a:t>α </a:t>
            </a:r>
            <a:r>
              <a:rPr lang="ru-RU" sz="1400" dirty="0" err="1"/>
              <a:t>κάθε</a:t>
            </a:r>
            <a:r>
              <a:rPr lang="ru-RU" sz="1400" dirty="0"/>
              <a:t> </a:t>
            </a:r>
            <a:r>
              <a:rPr lang="ru-RU" sz="1400" dirty="0" err="1"/>
              <a:t>κ</a:t>
            </a:r>
            <a:r>
              <a:rPr lang="ru-RU" sz="1400" dirty="0"/>
              <a:t>α</a:t>
            </a:r>
            <a:r>
              <a:rPr lang="ru-RU" sz="1400" dirty="0" err="1"/>
              <a:t>λοκ</a:t>
            </a:r>
            <a:r>
              <a:rPr lang="ru-RU" sz="1400" dirty="0"/>
              <a:t>α</a:t>
            </a:r>
            <a:r>
              <a:rPr lang="ru-RU" sz="1400" dirty="0" err="1"/>
              <a:t>ίρι</a:t>
            </a:r>
            <a:r>
              <a:rPr lang="ru-RU" sz="1400" dirty="0"/>
              <a:t>, </a:t>
            </a:r>
            <a:r>
              <a:rPr lang="ru-RU" sz="1400" dirty="0" err="1"/>
              <a:t>δ</a:t>
            </a:r>
            <a:r>
              <a:rPr lang="ru-RU" sz="1400" dirty="0"/>
              <a:t>α</a:t>
            </a:r>
            <a:r>
              <a:rPr lang="ru-RU" sz="1400" dirty="0" err="1"/>
              <a:t>σικές</a:t>
            </a:r>
            <a:r>
              <a:rPr lang="ru-RU" sz="1400" dirty="0"/>
              <a:t> π</a:t>
            </a:r>
            <a:r>
              <a:rPr lang="ru-RU" sz="1400" dirty="0" err="1"/>
              <a:t>υρκ</a:t>
            </a:r>
            <a:r>
              <a:rPr lang="ru-RU" sz="1400" dirty="0"/>
              <a:t>α</a:t>
            </a:r>
            <a:r>
              <a:rPr lang="ru-RU" sz="1400" dirty="0" err="1"/>
              <a:t>γιές</a:t>
            </a:r>
            <a:r>
              <a:rPr lang="ru-RU" sz="1400" dirty="0"/>
              <a:t> π</a:t>
            </a:r>
            <a:r>
              <a:rPr lang="ru-RU" sz="1400" dirty="0" err="1"/>
              <a:t>ου</a:t>
            </a:r>
            <a:r>
              <a:rPr lang="ru-RU" sz="1400" dirty="0"/>
              <a:t> </a:t>
            </a:r>
            <a:r>
              <a:rPr lang="ru-RU" sz="1400" dirty="0" err="1"/>
              <a:t>κ</a:t>
            </a:r>
            <a:r>
              <a:rPr lang="ru-RU" sz="1400" dirty="0"/>
              <a:t>α</a:t>
            </a:r>
            <a:r>
              <a:rPr lang="ru-RU" sz="1400" dirty="0" err="1"/>
              <a:t>ίνε</a:t>
            </a:r>
            <a:r>
              <a:rPr lang="ru-RU" sz="1400" dirty="0"/>
              <a:t> </a:t>
            </a:r>
            <a:r>
              <a:rPr lang="ru-RU" sz="1400" dirty="0" err="1"/>
              <a:t>εκ</a:t>
            </a:r>
            <a:r>
              <a:rPr lang="ru-RU" sz="1400" dirty="0"/>
              <a:t>α</a:t>
            </a:r>
            <a:r>
              <a:rPr lang="ru-RU" sz="1400" dirty="0" err="1"/>
              <a:t>τοντάδες</a:t>
            </a:r>
            <a:r>
              <a:rPr lang="ru-RU" sz="1400" dirty="0"/>
              <a:t> </a:t>
            </a:r>
            <a:r>
              <a:rPr lang="ru-RU" sz="1400" dirty="0" err="1"/>
              <a:t>δέντρ</a:t>
            </a:r>
            <a:r>
              <a:rPr lang="ru-RU" sz="1400" dirty="0"/>
              <a:t>α </a:t>
            </a:r>
            <a:r>
              <a:rPr lang="ru-RU" sz="1400" dirty="0" err="1"/>
              <a:t>κ</a:t>
            </a:r>
            <a:r>
              <a:rPr lang="ru-RU" sz="1400" dirty="0"/>
              <a:t>α</a:t>
            </a:r>
            <a:r>
              <a:rPr lang="ru-RU" sz="1400" dirty="0" err="1"/>
              <a:t>ι</a:t>
            </a:r>
            <a:r>
              <a:rPr lang="ru-RU" sz="1400" dirty="0"/>
              <a:t> </a:t>
            </a:r>
            <a:r>
              <a:rPr lang="ru-RU" sz="1400" dirty="0" err="1"/>
              <a:t>κ</a:t>
            </a:r>
            <a:r>
              <a:rPr lang="ru-RU" sz="1400" dirty="0"/>
              <a:t>α</a:t>
            </a:r>
            <a:r>
              <a:rPr lang="ru-RU" sz="1400" dirty="0" err="1"/>
              <a:t>τ</a:t>
            </a:r>
            <a:r>
              <a:rPr lang="ru-RU" sz="1400" dirty="0"/>
              <a:t>α</a:t>
            </a:r>
            <a:r>
              <a:rPr lang="ru-RU" sz="1400" dirty="0" err="1"/>
              <a:t>στρέφουν</a:t>
            </a:r>
            <a:r>
              <a:rPr lang="ru-RU" sz="1400" dirty="0"/>
              <a:t> </a:t>
            </a:r>
            <a:r>
              <a:rPr lang="ru-RU" sz="1400" dirty="0" err="1"/>
              <a:t>το</a:t>
            </a:r>
            <a:r>
              <a:rPr lang="ru-RU" sz="1400" dirty="0"/>
              <a:t> </a:t>
            </a:r>
            <a:r>
              <a:rPr lang="ru-RU" sz="1400" dirty="0" err="1"/>
              <a:t>οικοσύστημ</a:t>
            </a:r>
            <a:r>
              <a:rPr lang="ru-RU" sz="1400" dirty="0"/>
              <a:t>α.</a:t>
            </a:r>
          </a:p>
        </p:txBody>
      </p:sp>
      <p:sp>
        <p:nvSpPr>
          <p:cNvPr id="9" name="TextBox 8">
            <a:extLst>
              <a:ext uri="{FF2B5EF4-FFF2-40B4-BE49-F238E27FC236}">
                <a16:creationId xmlns:a16="http://schemas.microsoft.com/office/drawing/2014/main" id="{70832FEB-71FC-B746-9E0E-BC07DED585E8}"/>
              </a:ext>
            </a:extLst>
          </p:cNvPr>
          <p:cNvSpPr txBox="1"/>
          <p:nvPr/>
        </p:nvSpPr>
        <p:spPr>
          <a:xfrm>
            <a:off x="1291772" y="3381383"/>
            <a:ext cx="6096000" cy="2677656"/>
          </a:xfrm>
          <a:prstGeom prst="rect">
            <a:avLst/>
          </a:prstGeom>
          <a:noFill/>
        </p:spPr>
        <p:txBody>
          <a:bodyPr wrap="square">
            <a:spAutoFit/>
          </a:bodyPr>
          <a:lstStyle/>
          <a:p>
            <a:r>
              <a:rPr lang="ru-RU" sz="1400" dirty="0"/>
              <a:t>Лесные пожары грозят стране опустыниванием, так как огонь уже уничтожил большие территории леса, и их восстановление потребует десятилетий. По словам профессора, из-за пожаров погода в Афинах и Аттике повысится на 1 – 1,5 градуса, воздух станет более сухим, а из-за сокращении фотосинтеза усилится парниковый эффект.</a:t>
            </a:r>
          </a:p>
          <a:p>
            <a:endParaRPr lang="ru-RU" sz="1400" dirty="0"/>
          </a:p>
          <a:p>
            <a:r>
              <a:rPr lang="el-GR" sz="1400" dirty="0"/>
              <a:t>Οι δασικές πυρκαγιές απειλούν τη χώρα με ερημοποίηση, καθώς η φωτιά έχει ήδη καταστρέψει μεγάλες δασικές εκτάσεις και η αποκατάστασή τους θα διαρκέσει δεκαετίες. Σύμφωνα με τον καθηγητή, λόγω των πυρκαγιών, ο καιρός σε Αθήνα και Αττική θα ανέβει κατά 1 - 1,5 βαθμούς, ο αέρας θα γίνει ξηρότερος και λόγω της μείωσης της φωτοσύνθεσης θα αυξηθεί το φαινόμενο του θερμοκηπίου.</a:t>
            </a:r>
            <a:endParaRPr lang="ru-RU" sz="1400" dirty="0"/>
          </a:p>
        </p:txBody>
      </p:sp>
      <p:pic>
        <p:nvPicPr>
          <p:cNvPr id="13" name="Рисунок 12" descr="Изображение выглядит как на открытом воздухе, небо, жара, пожар&#10;&#10;Контент, сгенерированный ИИ, может содержать ошибки.">
            <a:extLst>
              <a:ext uri="{FF2B5EF4-FFF2-40B4-BE49-F238E27FC236}">
                <a16:creationId xmlns:a16="http://schemas.microsoft.com/office/drawing/2014/main" id="{6FB6EAB3-BE1B-9A4C-99F8-88EE4E2C3926}"/>
              </a:ext>
            </a:extLst>
          </p:cNvPr>
          <p:cNvPicPr>
            <a:picLocks noChangeAspect="1"/>
          </p:cNvPicPr>
          <p:nvPr/>
        </p:nvPicPr>
        <p:blipFill>
          <a:blip r:embed="rId2"/>
          <a:stretch>
            <a:fillRect/>
          </a:stretch>
        </p:blipFill>
        <p:spPr>
          <a:xfrm>
            <a:off x="7387772" y="316077"/>
            <a:ext cx="4762500" cy="2730500"/>
          </a:xfrm>
          <a:prstGeom prst="rect">
            <a:avLst/>
          </a:prstGeom>
        </p:spPr>
      </p:pic>
      <p:pic>
        <p:nvPicPr>
          <p:cNvPr id="15" name="Рисунок 14" descr="Изображение выглядит как небо, на открытом воздухе, земля, пейзаж&#10;&#10;Контент, сгенерированный ИИ, может содержать ошибки.">
            <a:extLst>
              <a:ext uri="{FF2B5EF4-FFF2-40B4-BE49-F238E27FC236}">
                <a16:creationId xmlns:a16="http://schemas.microsoft.com/office/drawing/2014/main" id="{E94DBDB2-D9BB-A4AC-6D31-1CD74B2CC83B}"/>
              </a:ext>
            </a:extLst>
          </p:cNvPr>
          <p:cNvPicPr>
            <a:picLocks noChangeAspect="1"/>
          </p:cNvPicPr>
          <p:nvPr/>
        </p:nvPicPr>
        <p:blipFill>
          <a:blip r:embed="rId3"/>
          <a:stretch>
            <a:fillRect/>
          </a:stretch>
        </p:blipFill>
        <p:spPr>
          <a:xfrm>
            <a:off x="8022771" y="2456454"/>
            <a:ext cx="3831773" cy="2554515"/>
          </a:xfrm>
          <a:prstGeom prst="rect">
            <a:avLst/>
          </a:prstGeom>
        </p:spPr>
      </p:pic>
      <p:pic>
        <p:nvPicPr>
          <p:cNvPr id="17" name="Рисунок 16" descr="Изображение выглядит как на открытом воздухе, небо, туман, строительство&#10;&#10;Контент, сгенерированный ИИ, может содержать ошибки.">
            <a:extLst>
              <a:ext uri="{FF2B5EF4-FFF2-40B4-BE49-F238E27FC236}">
                <a16:creationId xmlns:a16="http://schemas.microsoft.com/office/drawing/2014/main" id="{9CC8389F-60EB-A3C2-95EB-29752251654E}"/>
              </a:ext>
            </a:extLst>
          </p:cNvPr>
          <p:cNvPicPr>
            <a:picLocks noChangeAspect="1"/>
          </p:cNvPicPr>
          <p:nvPr/>
        </p:nvPicPr>
        <p:blipFill>
          <a:blip r:embed="rId4"/>
          <a:stretch>
            <a:fillRect/>
          </a:stretch>
        </p:blipFill>
        <p:spPr>
          <a:xfrm>
            <a:off x="7528388" y="4720211"/>
            <a:ext cx="4481268" cy="2031325"/>
          </a:xfrm>
          <a:prstGeom prst="rect">
            <a:avLst/>
          </a:prstGeom>
        </p:spPr>
      </p:pic>
    </p:spTree>
    <p:extLst>
      <p:ext uri="{BB962C8B-B14F-4D97-AF65-F5344CB8AC3E}">
        <p14:creationId xmlns:p14="http://schemas.microsoft.com/office/powerpoint/2010/main" val="8988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linds(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linds(horizont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linds(horizont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803B65-562D-FC12-F0F0-C64619DB925D}"/>
              </a:ext>
            </a:extLst>
          </p:cNvPr>
          <p:cNvSpPr txBox="1"/>
          <p:nvPr/>
        </p:nvSpPr>
        <p:spPr>
          <a:xfrm>
            <a:off x="1146626" y="233010"/>
            <a:ext cx="6096000" cy="646331"/>
          </a:xfrm>
          <a:prstGeom prst="rect">
            <a:avLst/>
          </a:prstGeom>
          <a:noFill/>
        </p:spPr>
        <p:txBody>
          <a:bodyPr wrap="square">
            <a:spAutoFit/>
          </a:bodyPr>
          <a:lstStyle/>
          <a:p>
            <a:r>
              <a:rPr lang="ru-RU" sz="1800" b="1" kern="100" dirty="0">
                <a:effectLst/>
                <a:latin typeface="+mj-lt"/>
                <a:ea typeface="Malgun Gothic" panose="020B0503020000020004" pitchFamily="34" charset="-127"/>
                <a:cs typeface="Times New Roman" panose="02020603050405020304" pitchFamily="18" charset="0"/>
              </a:rPr>
              <a:t>Загрязнение пляжей.</a:t>
            </a:r>
          </a:p>
          <a:p>
            <a:r>
              <a:rPr lang="el-GR" sz="1800" b="1" kern="100" dirty="0">
                <a:effectLst/>
                <a:latin typeface="+mj-lt"/>
                <a:ea typeface="Malgun Gothic" panose="020B0503020000020004" pitchFamily="34" charset="-127"/>
                <a:cs typeface="Times New Roman" panose="02020603050405020304" pitchFamily="18" charset="0"/>
              </a:rPr>
              <a:t>Ρύπανση παραλιών</a:t>
            </a:r>
            <a:r>
              <a:rPr lang="ru-RU" b="1" kern="100" dirty="0">
                <a:latin typeface="+mj-lt"/>
                <a:ea typeface="Malgun Gothic" panose="020B0503020000020004" pitchFamily="34" charset="-127"/>
                <a:cs typeface="Times New Roman" panose="02020603050405020304" pitchFamily="18" charset="0"/>
              </a:rPr>
              <a:t>.</a:t>
            </a:r>
            <a:endParaRPr lang="ru-RU" sz="1800" b="1" kern="100" dirty="0">
              <a:effectLst/>
              <a:latin typeface="+mj-lt"/>
              <a:ea typeface="Malgun Gothic" panose="020B0503020000020004" pitchFamily="34" charset="-127"/>
              <a:cs typeface="Times New Roman" panose="02020603050405020304" pitchFamily="18" charset="0"/>
            </a:endParaRPr>
          </a:p>
        </p:txBody>
      </p:sp>
      <p:sp>
        <p:nvSpPr>
          <p:cNvPr id="5" name="TextBox 4">
            <a:extLst>
              <a:ext uri="{FF2B5EF4-FFF2-40B4-BE49-F238E27FC236}">
                <a16:creationId xmlns:a16="http://schemas.microsoft.com/office/drawing/2014/main" id="{BAC5120C-E3B1-568A-CF30-BF15801C7786}"/>
              </a:ext>
            </a:extLst>
          </p:cNvPr>
          <p:cNvSpPr txBox="1"/>
          <p:nvPr/>
        </p:nvSpPr>
        <p:spPr>
          <a:xfrm>
            <a:off x="1146626" y="1015192"/>
            <a:ext cx="10196564" cy="2031325"/>
          </a:xfrm>
          <a:prstGeom prst="rect">
            <a:avLst/>
          </a:prstGeom>
          <a:noFill/>
        </p:spPr>
        <p:txBody>
          <a:bodyPr wrap="square">
            <a:spAutoFit/>
          </a:bodyPr>
          <a:lstStyle/>
          <a:p>
            <a:r>
              <a:rPr lang="ru-RU" dirty="0"/>
              <a:t>Большое количество туристов, которые каждое лето переполняют Грецию и греческие острова, могут оставлять после себя окурки, бутылки, банки или пластиковые пакеты, что приводит к загрязнению пляжей. </a:t>
            </a:r>
          </a:p>
          <a:p>
            <a:endParaRPr lang="ru-RU" dirty="0"/>
          </a:p>
          <a:p>
            <a:r>
              <a:rPr lang="el-GR" dirty="0"/>
              <a:t>Ο μεγάλος αριθμός τουριστών που συρρέουν στην Ελλάδα και τα ελληνικά νησιά κάθε καλοκαίρι μπορεί να αφήσουν πίσω τους αποτσίγαρα, μπουκάλια, κουτάκια ή πλαστικές σακούλες, γεγονός που οδηγεί σε ρύπανση των παραλιών.</a:t>
            </a:r>
            <a:endParaRPr lang="ru-RU" dirty="0"/>
          </a:p>
        </p:txBody>
      </p:sp>
      <p:pic>
        <p:nvPicPr>
          <p:cNvPr id="7" name="Рисунок 6" descr="Изображение выглядит как на открытом воздухе, небо, земля, пляж&#10;&#10;Контент, сгенерированный ИИ, может содержать ошибки.">
            <a:extLst>
              <a:ext uri="{FF2B5EF4-FFF2-40B4-BE49-F238E27FC236}">
                <a16:creationId xmlns:a16="http://schemas.microsoft.com/office/drawing/2014/main" id="{9C8C4B7F-C1B9-75EC-0BA5-0E3DE31DC85B}"/>
              </a:ext>
            </a:extLst>
          </p:cNvPr>
          <p:cNvPicPr>
            <a:picLocks noChangeAspect="1"/>
          </p:cNvPicPr>
          <p:nvPr/>
        </p:nvPicPr>
        <p:blipFill>
          <a:blip r:embed="rId2"/>
          <a:stretch>
            <a:fillRect/>
          </a:stretch>
        </p:blipFill>
        <p:spPr>
          <a:xfrm>
            <a:off x="3593604" y="3292254"/>
            <a:ext cx="5004792" cy="3332736"/>
          </a:xfrm>
          <a:prstGeom prst="rect">
            <a:avLst/>
          </a:prstGeom>
        </p:spPr>
      </p:pic>
    </p:spTree>
    <p:extLst>
      <p:ext uri="{BB962C8B-B14F-4D97-AF65-F5344CB8AC3E}">
        <p14:creationId xmlns:p14="http://schemas.microsoft.com/office/powerpoint/2010/main" val="185275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вода, аквариум, риф, рыба&#10;&#10;Контент, сгенерированный ИИ, может содержать ошибки.">
            <a:extLst>
              <a:ext uri="{FF2B5EF4-FFF2-40B4-BE49-F238E27FC236}">
                <a16:creationId xmlns:a16="http://schemas.microsoft.com/office/drawing/2014/main" id="{36D0D89C-C670-85F9-B51E-6F1925401388}"/>
              </a:ext>
            </a:extLst>
          </p:cNvPr>
          <p:cNvPicPr>
            <a:picLocks noChangeAspect="1"/>
          </p:cNvPicPr>
          <p:nvPr/>
        </p:nvPicPr>
        <p:blipFill>
          <a:blip r:embed="rId2"/>
          <a:stretch>
            <a:fillRect/>
          </a:stretch>
        </p:blipFill>
        <p:spPr>
          <a:xfrm>
            <a:off x="8764000" y="2171918"/>
            <a:ext cx="3211286" cy="2137007"/>
          </a:xfrm>
          <a:prstGeom prst="rect">
            <a:avLst/>
          </a:prstGeom>
        </p:spPr>
      </p:pic>
      <p:sp>
        <p:nvSpPr>
          <p:cNvPr id="3" name="TextBox 2">
            <a:extLst>
              <a:ext uri="{FF2B5EF4-FFF2-40B4-BE49-F238E27FC236}">
                <a16:creationId xmlns:a16="http://schemas.microsoft.com/office/drawing/2014/main" id="{4F7AB5F1-A970-39FB-AF5A-8E84B60F90DE}"/>
              </a:ext>
            </a:extLst>
          </p:cNvPr>
          <p:cNvSpPr txBox="1"/>
          <p:nvPr/>
        </p:nvSpPr>
        <p:spPr>
          <a:xfrm>
            <a:off x="1132110" y="248335"/>
            <a:ext cx="6096000" cy="646331"/>
          </a:xfrm>
          <a:prstGeom prst="rect">
            <a:avLst/>
          </a:prstGeom>
          <a:noFill/>
        </p:spPr>
        <p:txBody>
          <a:bodyPr wrap="square">
            <a:spAutoFit/>
          </a:bodyPr>
          <a:lstStyle/>
          <a:p>
            <a:r>
              <a:rPr lang="ru-RU" sz="1800" b="1" kern="100" dirty="0">
                <a:effectLst/>
                <a:latin typeface="+mj-lt"/>
                <a:ea typeface="Malgun Gothic" panose="020B0503020000020004" pitchFamily="34" charset="-127"/>
                <a:cs typeface="Times New Roman" panose="02020603050405020304" pitchFamily="18" charset="0"/>
              </a:rPr>
              <a:t>Загрязнение воды.</a:t>
            </a:r>
          </a:p>
          <a:p>
            <a:r>
              <a:rPr lang="el-GR" sz="1800" b="1" kern="100" dirty="0">
                <a:effectLst/>
                <a:latin typeface="+mj-lt"/>
                <a:ea typeface="Malgun Gothic" panose="020B0503020000020004" pitchFamily="34" charset="-127"/>
                <a:cs typeface="Times New Roman" panose="02020603050405020304" pitchFamily="18" charset="0"/>
              </a:rPr>
              <a:t>Ρύπανση των υδάτων.</a:t>
            </a:r>
            <a:endParaRPr lang="ru-RU" sz="1800" b="1" kern="100" dirty="0">
              <a:effectLst/>
              <a:latin typeface="+mj-lt"/>
              <a:ea typeface="Malgun Gothic" panose="020B0503020000020004" pitchFamily="34" charset="-127"/>
              <a:cs typeface="Times New Roman" panose="02020603050405020304" pitchFamily="18" charset="0"/>
            </a:endParaRPr>
          </a:p>
        </p:txBody>
      </p:sp>
      <p:pic>
        <p:nvPicPr>
          <p:cNvPr id="5" name="Рисунок 4" descr="Изображение выглядит как вода, подводный, Биология океана, риф&#10;&#10;Контент, сгенерированный ИИ, может содержать ошибки.">
            <a:extLst>
              <a:ext uri="{FF2B5EF4-FFF2-40B4-BE49-F238E27FC236}">
                <a16:creationId xmlns:a16="http://schemas.microsoft.com/office/drawing/2014/main" id="{B5BB70AB-9172-2981-1F8C-4EC219C4ADAB}"/>
              </a:ext>
            </a:extLst>
          </p:cNvPr>
          <p:cNvPicPr>
            <a:picLocks noChangeAspect="1"/>
          </p:cNvPicPr>
          <p:nvPr/>
        </p:nvPicPr>
        <p:blipFill>
          <a:blip r:embed="rId3"/>
          <a:stretch>
            <a:fillRect/>
          </a:stretch>
        </p:blipFill>
        <p:spPr>
          <a:xfrm>
            <a:off x="7228110" y="3367416"/>
            <a:ext cx="2845219" cy="1883018"/>
          </a:xfrm>
          <a:prstGeom prst="rect">
            <a:avLst/>
          </a:prstGeom>
        </p:spPr>
      </p:pic>
      <p:pic>
        <p:nvPicPr>
          <p:cNvPr id="7" name="Рисунок 6">
            <a:extLst>
              <a:ext uri="{FF2B5EF4-FFF2-40B4-BE49-F238E27FC236}">
                <a16:creationId xmlns:a16="http://schemas.microsoft.com/office/drawing/2014/main" id="{7EA6257E-D0F9-82B9-8328-B29C661B0D3C}"/>
              </a:ext>
            </a:extLst>
          </p:cNvPr>
          <p:cNvPicPr>
            <a:picLocks noChangeAspect="1"/>
          </p:cNvPicPr>
          <p:nvPr/>
        </p:nvPicPr>
        <p:blipFill>
          <a:blip r:embed="rId4"/>
          <a:stretch>
            <a:fillRect/>
          </a:stretch>
        </p:blipFill>
        <p:spPr>
          <a:xfrm>
            <a:off x="6096000" y="407421"/>
            <a:ext cx="3164648" cy="2378525"/>
          </a:xfrm>
          <a:prstGeom prst="rect">
            <a:avLst/>
          </a:prstGeom>
        </p:spPr>
      </p:pic>
      <p:pic>
        <p:nvPicPr>
          <p:cNvPr id="9" name="Рисунок 8" descr="Изображение выглядит как вода, небо, облако, на открытом воздухе&#10;&#10;Контент, сгенерированный ИИ, может содержать ошибки.">
            <a:extLst>
              <a:ext uri="{FF2B5EF4-FFF2-40B4-BE49-F238E27FC236}">
                <a16:creationId xmlns:a16="http://schemas.microsoft.com/office/drawing/2014/main" id="{7514F9D0-1FCA-16C5-632D-BB3984DB4298}"/>
              </a:ext>
            </a:extLst>
          </p:cNvPr>
          <p:cNvPicPr>
            <a:picLocks noChangeAspect="1"/>
          </p:cNvPicPr>
          <p:nvPr/>
        </p:nvPicPr>
        <p:blipFill>
          <a:blip r:embed="rId5"/>
          <a:stretch>
            <a:fillRect/>
          </a:stretch>
        </p:blipFill>
        <p:spPr>
          <a:xfrm>
            <a:off x="8764000" y="30729"/>
            <a:ext cx="3377195" cy="1899672"/>
          </a:xfrm>
          <a:prstGeom prst="rect">
            <a:avLst/>
          </a:prstGeom>
        </p:spPr>
      </p:pic>
      <p:sp>
        <p:nvSpPr>
          <p:cNvPr id="11" name="TextBox 10">
            <a:extLst>
              <a:ext uri="{FF2B5EF4-FFF2-40B4-BE49-F238E27FC236}">
                <a16:creationId xmlns:a16="http://schemas.microsoft.com/office/drawing/2014/main" id="{3867627A-9D42-08C5-EEC2-84DBB586CFF0}"/>
              </a:ext>
            </a:extLst>
          </p:cNvPr>
          <p:cNvSpPr txBox="1"/>
          <p:nvPr/>
        </p:nvSpPr>
        <p:spPr>
          <a:xfrm>
            <a:off x="1132110" y="894666"/>
            <a:ext cx="4963890" cy="3970318"/>
          </a:xfrm>
          <a:prstGeom prst="rect">
            <a:avLst/>
          </a:prstGeom>
          <a:noFill/>
        </p:spPr>
        <p:txBody>
          <a:bodyPr wrap="square">
            <a:spAutoFit/>
          </a:bodyPr>
          <a:lstStyle/>
          <a:p>
            <a:r>
              <a:rPr lang="ru-RU" sz="1400" dirty="0"/>
              <a:t>Загрязнение морской воды является одной из основных экологических проблем из-за чрезмерного бурения скважин для выращивания сельскохозяйственных культур.</a:t>
            </a:r>
          </a:p>
          <a:p>
            <a:r>
              <a:rPr lang="ru-RU" sz="1400" dirty="0" err="1"/>
              <a:t>Η</a:t>
            </a:r>
            <a:r>
              <a:rPr lang="ru-RU" sz="1400" dirty="0"/>
              <a:t> </a:t>
            </a:r>
            <a:r>
              <a:rPr lang="ru-RU" sz="1400" dirty="0" err="1"/>
              <a:t>ρύ</a:t>
            </a:r>
            <a:r>
              <a:rPr lang="ru-RU" sz="1400" dirty="0"/>
              <a:t>πα</a:t>
            </a:r>
            <a:r>
              <a:rPr lang="ru-RU" sz="1400" dirty="0" err="1"/>
              <a:t>νση</a:t>
            </a:r>
            <a:r>
              <a:rPr lang="ru-RU" sz="1400" dirty="0"/>
              <a:t> </a:t>
            </a:r>
            <a:r>
              <a:rPr lang="ru-RU" sz="1400" dirty="0" err="1"/>
              <a:t>του</a:t>
            </a:r>
            <a:r>
              <a:rPr lang="ru-RU" sz="1400" dirty="0"/>
              <a:t> </a:t>
            </a:r>
            <a:r>
              <a:rPr lang="ru-RU" sz="1400" dirty="0" err="1"/>
              <a:t>θ</a:t>
            </a:r>
            <a:r>
              <a:rPr lang="ru-RU" sz="1400" dirty="0"/>
              <a:t>α</a:t>
            </a:r>
            <a:r>
              <a:rPr lang="ru-RU" sz="1400" dirty="0" err="1"/>
              <a:t>λ</a:t>
            </a:r>
            <a:r>
              <a:rPr lang="ru-RU" sz="1400" dirty="0"/>
              <a:t>α</a:t>
            </a:r>
            <a:r>
              <a:rPr lang="ru-RU" sz="1400" dirty="0" err="1"/>
              <a:t>σσινού</a:t>
            </a:r>
            <a:r>
              <a:rPr lang="ru-RU" sz="1400" dirty="0"/>
              <a:t> </a:t>
            </a:r>
            <a:r>
              <a:rPr lang="ru-RU" sz="1400" dirty="0" err="1"/>
              <a:t>νερού</a:t>
            </a:r>
            <a:r>
              <a:rPr lang="ru-RU" sz="1400" dirty="0"/>
              <a:t> </a:t>
            </a:r>
            <a:r>
              <a:rPr lang="ru-RU" sz="1400" dirty="0" err="1"/>
              <a:t>είν</a:t>
            </a:r>
            <a:r>
              <a:rPr lang="ru-RU" sz="1400" dirty="0"/>
              <a:t>α</a:t>
            </a:r>
            <a:r>
              <a:rPr lang="ru-RU" sz="1400" dirty="0" err="1"/>
              <a:t>ι</a:t>
            </a:r>
            <a:r>
              <a:rPr lang="ru-RU" sz="1400" dirty="0"/>
              <a:t> </a:t>
            </a:r>
            <a:r>
              <a:rPr lang="ru-RU" sz="1400" dirty="0" err="1"/>
              <a:t>έν</a:t>
            </a:r>
            <a:r>
              <a:rPr lang="ru-RU" sz="1400" dirty="0"/>
              <a:t>α απ</a:t>
            </a:r>
            <a:r>
              <a:rPr lang="ru-RU" sz="1400" dirty="0" err="1"/>
              <a:t>ό</a:t>
            </a:r>
            <a:r>
              <a:rPr lang="ru-RU" sz="1400" dirty="0"/>
              <a:t> </a:t>
            </a:r>
            <a:r>
              <a:rPr lang="ru-RU" sz="1400" dirty="0" err="1"/>
              <a:t>τ</a:t>
            </a:r>
            <a:r>
              <a:rPr lang="ru-RU" sz="1400" dirty="0"/>
              <a:t>α </a:t>
            </a:r>
            <a:r>
              <a:rPr lang="ru-RU" sz="1400" dirty="0" err="1"/>
              <a:t>σημ</a:t>
            </a:r>
            <a:r>
              <a:rPr lang="ru-RU" sz="1400" dirty="0"/>
              <a:t>α</a:t>
            </a:r>
            <a:r>
              <a:rPr lang="ru-RU" sz="1400" dirty="0" err="1"/>
              <a:t>ντικότερ</a:t>
            </a:r>
            <a:r>
              <a:rPr lang="ru-RU" sz="1400" dirty="0"/>
              <a:t>α π</a:t>
            </a:r>
            <a:r>
              <a:rPr lang="ru-RU" sz="1400" dirty="0" err="1"/>
              <a:t>ερι</a:t>
            </a:r>
            <a:r>
              <a:rPr lang="ru-RU" sz="1400" dirty="0"/>
              <a:t>βα</a:t>
            </a:r>
            <a:r>
              <a:rPr lang="ru-RU" sz="1400" dirty="0" err="1"/>
              <a:t>λλοντικά</a:t>
            </a:r>
            <a:r>
              <a:rPr lang="ru-RU" sz="1400" dirty="0"/>
              <a:t> π</a:t>
            </a:r>
            <a:r>
              <a:rPr lang="ru-RU" sz="1400" dirty="0" err="1"/>
              <a:t>ρο</a:t>
            </a:r>
            <a:r>
              <a:rPr lang="ru-RU" sz="1400" dirty="0"/>
              <a:t>β</a:t>
            </a:r>
            <a:r>
              <a:rPr lang="ru-RU" sz="1400" dirty="0" err="1"/>
              <a:t>λήμ</a:t>
            </a:r>
            <a:r>
              <a:rPr lang="ru-RU" sz="1400" dirty="0"/>
              <a:t>α</a:t>
            </a:r>
            <a:r>
              <a:rPr lang="ru-RU" sz="1400" dirty="0" err="1"/>
              <a:t>τ</a:t>
            </a:r>
            <a:r>
              <a:rPr lang="ru-RU" sz="1400" dirty="0"/>
              <a:t>α </a:t>
            </a:r>
            <a:r>
              <a:rPr lang="ru-RU" sz="1400" dirty="0" err="1"/>
              <a:t>λόγω</a:t>
            </a:r>
            <a:r>
              <a:rPr lang="ru-RU" sz="1400" dirty="0"/>
              <a:t> </a:t>
            </a:r>
            <a:r>
              <a:rPr lang="ru-RU" sz="1400" dirty="0" err="1"/>
              <a:t>των</a:t>
            </a:r>
            <a:r>
              <a:rPr lang="ru-RU" sz="1400" dirty="0"/>
              <a:t> </a:t>
            </a:r>
            <a:r>
              <a:rPr lang="ru-RU" sz="1400" dirty="0" err="1"/>
              <a:t>υ</a:t>
            </a:r>
            <a:r>
              <a:rPr lang="ru-RU" sz="1400" dirty="0"/>
              <a:t>π</a:t>
            </a:r>
            <a:r>
              <a:rPr lang="ru-RU" sz="1400" dirty="0" err="1"/>
              <a:t>ερ</a:t>
            </a:r>
            <a:r>
              <a:rPr lang="ru-RU" sz="1400" dirty="0"/>
              <a:t>β</a:t>
            </a:r>
            <a:r>
              <a:rPr lang="ru-RU" sz="1400" dirty="0" err="1"/>
              <a:t>ολικών</a:t>
            </a:r>
            <a:r>
              <a:rPr lang="ru-RU" sz="1400" dirty="0"/>
              <a:t> </a:t>
            </a:r>
            <a:r>
              <a:rPr lang="ru-RU" sz="1400" dirty="0" err="1"/>
              <a:t>γεωτρήσεων</a:t>
            </a:r>
            <a:r>
              <a:rPr lang="ru-RU" sz="1400" dirty="0"/>
              <a:t> </a:t>
            </a:r>
            <a:r>
              <a:rPr lang="ru-RU" sz="1400" dirty="0" err="1"/>
              <a:t>γι</a:t>
            </a:r>
            <a:r>
              <a:rPr lang="ru-RU" sz="1400" dirty="0"/>
              <a:t>α </a:t>
            </a:r>
            <a:r>
              <a:rPr lang="ru-RU" sz="1400" dirty="0" err="1"/>
              <a:t>γεωργικές</a:t>
            </a:r>
            <a:r>
              <a:rPr lang="ru-RU" sz="1400" dirty="0"/>
              <a:t> </a:t>
            </a:r>
            <a:r>
              <a:rPr lang="ru-RU" sz="1400" dirty="0" err="1"/>
              <a:t>κ</a:t>
            </a:r>
            <a:r>
              <a:rPr lang="ru-RU" sz="1400" dirty="0"/>
              <a:t>α</a:t>
            </a:r>
            <a:r>
              <a:rPr lang="ru-RU" sz="1400" dirty="0" err="1"/>
              <a:t>λλιέργειες</a:t>
            </a:r>
            <a:r>
              <a:rPr lang="ru-RU" sz="1400" dirty="0"/>
              <a:t>.</a:t>
            </a:r>
          </a:p>
          <a:p>
            <a:endParaRPr lang="ru-RU" sz="1400" dirty="0"/>
          </a:p>
          <a:p>
            <a:endParaRPr lang="ru-RU" sz="1400" dirty="0"/>
          </a:p>
          <a:p>
            <a:r>
              <a:rPr lang="ru-RU" sz="1400" dirty="0"/>
              <a:t>Помимо морского бурения, было отмечено, что морской среде угрожают остатки пестицидов и органические отходы сельскохозяйственных и животноводческих ферм.</a:t>
            </a:r>
          </a:p>
          <a:p>
            <a:r>
              <a:rPr lang="ru-RU" sz="1400" dirty="0" err="1"/>
              <a:t>Εκτός</a:t>
            </a:r>
            <a:r>
              <a:rPr lang="ru-RU" sz="1400" dirty="0"/>
              <a:t> απ</a:t>
            </a:r>
            <a:r>
              <a:rPr lang="ru-RU" sz="1400" dirty="0" err="1"/>
              <a:t>ό</a:t>
            </a:r>
            <a:r>
              <a:rPr lang="ru-RU" sz="1400" dirty="0"/>
              <a:t> </a:t>
            </a:r>
            <a:r>
              <a:rPr lang="ru-RU" sz="1400" dirty="0" err="1"/>
              <a:t>τις</a:t>
            </a:r>
            <a:r>
              <a:rPr lang="ru-RU" sz="1400" dirty="0"/>
              <a:t> </a:t>
            </a:r>
            <a:r>
              <a:rPr lang="ru-RU" sz="1400" dirty="0" err="1"/>
              <a:t>υ</a:t>
            </a:r>
            <a:r>
              <a:rPr lang="ru-RU" sz="1400" dirty="0"/>
              <a:t>π</a:t>
            </a:r>
            <a:r>
              <a:rPr lang="ru-RU" sz="1400" dirty="0" err="1"/>
              <a:t>εράκτιες</a:t>
            </a:r>
            <a:r>
              <a:rPr lang="ru-RU" sz="1400" dirty="0"/>
              <a:t> </a:t>
            </a:r>
            <a:r>
              <a:rPr lang="ru-RU" sz="1400" dirty="0" err="1"/>
              <a:t>γεωτρήσεις</a:t>
            </a:r>
            <a:r>
              <a:rPr lang="ru-RU" sz="1400" dirty="0"/>
              <a:t>, </a:t>
            </a:r>
            <a:r>
              <a:rPr lang="ru-RU" sz="1400" dirty="0" err="1"/>
              <a:t>σημειώθηκε</a:t>
            </a:r>
            <a:r>
              <a:rPr lang="ru-RU" sz="1400" dirty="0"/>
              <a:t> </a:t>
            </a:r>
            <a:r>
              <a:rPr lang="ru-RU" sz="1400" dirty="0" err="1"/>
              <a:t>ότι</a:t>
            </a:r>
            <a:r>
              <a:rPr lang="ru-RU" sz="1400" dirty="0"/>
              <a:t> </a:t>
            </a:r>
            <a:r>
              <a:rPr lang="ru-RU" sz="1400" dirty="0" err="1"/>
              <a:t>το</a:t>
            </a:r>
            <a:r>
              <a:rPr lang="ru-RU" sz="1400" dirty="0"/>
              <a:t> </a:t>
            </a:r>
            <a:r>
              <a:rPr lang="ru-RU" sz="1400" dirty="0" err="1"/>
              <a:t>θ</a:t>
            </a:r>
            <a:r>
              <a:rPr lang="ru-RU" sz="1400" dirty="0"/>
              <a:t>α</a:t>
            </a:r>
            <a:r>
              <a:rPr lang="ru-RU" sz="1400" dirty="0" err="1"/>
              <a:t>λάσσιο</a:t>
            </a:r>
            <a:r>
              <a:rPr lang="ru-RU" sz="1400" dirty="0"/>
              <a:t> π</a:t>
            </a:r>
            <a:r>
              <a:rPr lang="ru-RU" sz="1400" dirty="0" err="1"/>
              <a:t>ερι</a:t>
            </a:r>
            <a:r>
              <a:rPr lang="ru-RU" sz="1400" dirty="0"/>
              <a:t>β</a:t>
            </a:r>
            <a:r>
              <a:rPr lang="ru-RU" sz="1400" dirty="0" err="1"/>
              <a:t>άλλον</a:t>
            </a:r>
            <a:r>
              <a:rPr lang="ru-RU" sz="1400" dirty="0"/>
              <a:t> απ</a:t>
            </a:r>
            <a:r>
              <a:rPr lang="ru-RU" sz="1400" dirty="0" err="1"/>
              <a:t>ειλείτ</a:t>
            </a:r>
            <a:r>
              <a:rPr lang="ru-RU" sz="1400" dirty="0"/>
              <a:t>α</a:t>
            </a:r>
            <a:r>
              <a:rPr lang="ru-RU" sz="1400" dirty="0" err="1"/>
              <a:t>ι</a:t>
            </a:r>
            <a:r>
              <a:rPr lang="ru-RU" sz="1400" dirty="0"/>
              <a:t> απ</a:t>
            </a:r>
            <a:r>
              <a:rPr lang="ru-RU" sz="1400" dirty="0" err="1"/>
              <a:t>ό</a:t>
            </a:r>
            <a:r>
              <a:rPr lang="ru-RU" sz="1400" dirty="0"/>
              <a:t> </a:t>
            </a:r>
            <a:r>
              <a:rPr lang="ru-RU" sz="1400" dirty="0" err="1"/>
              <a:t>υ</a:t>
            </a:r>
            <a:r>
              <a:rPr lang="ru-RU" sz="1400" dirty="0"/>
              <a:t>π</a:t>
            </a:r>
            <a:r>
              <a:rPr lang="ru-RU" sz="1400" dirty="0" err="1"/>
              <a:t>ολείμμ</a:t>
            </a:r>
            <a:r>
              <a:rPr lang="ru-RU" sz="1400" dirty="0"/>
              <a:t>α</a:t>
            </a:r>
            <a:r>
              <a:rPr lang="ru-RU" sz="1400" dirty="0" err="1"/>
              <a:t>τ</a:t>
            </a:r>
            <a:r>
              <a:rPr lang="ru-RU" sz="1400" dirty="0"/>
              <a:t>α </a:t>
            </a:r>
            <a:r>
              <a:rPr lang="ru-RU" sz="1400" dirty="0" err="1"/>
              <a:t>φυτοφ</a:t>
            </a:r>
            <a:r>
              <a:rPr lang="ru-RU" sz="1400" dirty="0"/>
              <a:t>α</a:t>
            </a:r>
            <a:r>
              <a:rPr lang="ru-RU" sz="1400" dirty="0" err="1"/>
              <a:t>ρμάκων</a:t>
            </a:r>
            <a:r>
              <a:rPr lang="ru-RU" sz="1400" dirty="0"/>
              <a:t> </a:t>
            </a:r>
            <a:r>
              <a:rPr lang="ru-RU" sz="1400" dirty="0" err="1"/>
              <a:t>κ</a:t>
            </a:r>
            <a:r>
              <a:rPr lang="ru-RU" sz="1400" dirty="0"/>
              <a:t>α</a:t>
            </a:r>
            <a:r>
              <a:rPr lang="ru-RU" sz="1400" dirty="0" err="1"/>
              <a:t>ι</a:t>
            </a:r>
            <a:r>
              <a:rPr lang="ru-RU" sz="1400" dirty="0"/>
              <a:t> </a:t>
            </a:r>
            <a:r>
              <a:rPr lang="ru-RU" sz="1400" dirty="0" err="1"/>
              <a:t>οργ</a:t>
            </a:r>
            <a:r>
              <a:rPr lang="ru-RU" sz="1400" dirty="0"/>
              <a:t>α</a:t>
            </a:r>
            <a:r>
              <a:rPr lang="ru-RU" sz="1400" dirty="0" err="1"/>
              <a:t>νικά</a:t>
            </a:r>
            <a:r>
              <a:rPr lang="ru-RU" sz="1400" dirty="0"/>
              <a:t> απ</a:t>
            </a:r>
            <a:r>
              <a:rPr lang="ru-RU" sz="1400" dirty="0" err="1"/>
              <a:t>ό</a:t>
            </a:r>
            <a:r>
              <a:rPr lang="ru-RU" sz="1400" dirty="0"/>
              <a:t>β</a:t>
            </a:r>
            <a:r>
              <a:rPr lang="ru-RU" sz="1400" dirty="0" err="1"/>
              <a:t>λητ</a:t>
            </a:r>
            <a:r>
              <a:rPr lang="ru-RU" sz="1400" dirty="0"/>
              <a:t>α </a:t>
            </a:r>
            <a:r>
              <a:rPr lang="ru-RU" sz="1400" dirty="0" err="1"/>
              <a:t>γεωργικών</a:t>
            </a:r>
            <a:r>
              <a:rPr lang="ru-RU" sz="1400" dirty="0"/>
              <a:t> </a:t>
            </a:r>
            <a:r>
              <a:rPr lang="ru-RU" sz="1400" dirty="0" err="1"/>
              <a:t>κ</a:t>
            </a:r>
            <a:r>
              <a:rPr lang="ru-RU" sz="1400" dirty="0"/>
              <a:t>α</a:t>
            </a:r>
            <a:r>
              <a:rPr lang="ru-RU" sz="1400" dirty="0" err="1"/>
              <a:t>ι</a:t>
            </a:r>
            <a:r>
              <a:rPr lang="ru-RU" sz="1400" dirty="0"/>
              <a:t> </a:t>
            </a:r>
            <a:r>
              <a:rPr lang="ru-RU" sz="1400" dirty="0" err="1"/>
              <a:t>κτηνοτροφικών</a:t>
            </a:r>
            <a:r>
              <a:rPr lang="ru-RU" sz="1400" dirty="0"/>
              <a:t> </a:t>
            </a:r>
            <a:r>
              <a:rPr lang="ru-RU" sz="1400" dirty="0" err="1"/>
              <a:t>εκμετ</a:t>
            </a:r>
            <a:r>
              <a:rPr lang="ru-RU" sz="1400" dirty="0"/>
              <a:t>α</a:t>
            </a:r>
            <a:r>
              <a:rPr lang="ru-RU" sz="1400" dirty="0" err="1"/>
              <a:t>λλεύσεων</a:t>
            </a:r>
            <a:r>
              <a:rPr lang="ru-RU" sz="1400" dirty="0"/>
              <a:t>.</a:t>
            </a:r>
          </a:p>
          <a:p>
            <a:endParaRPr lang="ru-RU" sz="1400" dirty="0"/>
          </a:p>
        </p:txBody>
      </p:sp>
      <p:sp>
        <p:nvSpPr>
          <p:cNvPr id="15" name="TextBox 14">
            <a:extLst>
              <a:ext uri="{FF2B5EF4-FFF2-40B4-BE49-F238E27FC236}">
                <a16:creationId xmlns:a16="http://schemas.microsoft.com/office/drawing/2014/main" id="{F0ACE714-226E-71B8-5F85-BC431CF65C49}"/>
              </a:ext>
            </a:extLst>
          </p:cNvPr>
          <p:cNvSpPr txBox="1"/>
          <p:nvPr/>
        </p:nvSpPr>
        <p:spPr>
          <a:xfrm>
            <a:off x="1132110" y="4864984"/>
            <a:ext cx="6096000" cy="1877437"/>
          </a:xfrm>
          <a:prstGeom prst="rect">
            <a:avLst/>
          </a:prstGeom>
          <a:noFill/>
        </p:spPr>
        <p:txBody>
          <a:bodyPr wrap="square">
            <a:spAutoFit/>
          </a:bodyPr>
          <a:lstStyle/>
          <a:p>
            <a:r>
              <a:rPr lang="ru-RU" sz="1400" kern="100" dirty="0">
                <a:effectLst/>
                <a:ea typeface="Malgun Gothic" panose="020B0503020000020004" pitchFamily="34" charset="-127"/>
                <a:cs typeface="Times New Roman" panose="02020603050405020304" pitchFamily="18" charset="0"/>
              </a:rPr>
              <a:t>Кроме того, не следует упускать из виду, что ежегодно фиксируются очень высокие темпы перелова и сокращения разнообразия рыб, что подвергает морское богатство большому риску.</a:t>
            </a:r>
          </a:p>
          <a:p>
            <a:r>
              <a:rPr lang="ru-RU" sz="1400" dirty="0" err="1"/>
              <a:t>Ε</a:t>
            </a:r>
            <a:r>
              <a:rPr lang="ru-RU" sz="1400" dirty="0"/>
              <a:t>π</a:t>
            </a:r>
            <a:r>
              <a:rPr lang="ru-RU" sz="1400" dirty="0" err="1"/>
              <a:t>ι</a:t>
            </a:r>
            <a:r>
              <a:rPr lang="ru-RU" sz="1400" dirty="0"/>
              <a:t>π</a:t>
            </a:r>
            <a:r>
              <a:rPr lang="ru-RU" sz="1400" dirty="0" err="1"/>
              <a:t>λέον</a:t>
            </a:r>
            <a:r>
              <a:rPr lang="ru-RU" sz="1400" dirty="0"/>
              <a:t>, </a:t>
            </a:r>
            <a:r>
              <a:rPr lang="ru-RU" sz="1400" dirty="0" err="1"/>
              <a:t>δεν</a:t>
            </a:r>
            <a:r>
              <a:rPr lang="ru-RU" sz="1400" dirty="0"/>
              <a:t> π</a:t>
            </a:r>
            <a:r>
              <a:rPr lang="ru-RU" sz="1400" dirty="0" err="1"/>
              <a:t>ρέ</a:t>
            </a:r>
            <a:r>
              <a:rPr lang="ru-RU" sz="1400" dirty="0"/>
              <a:t>π</a:t>
            </a:r>
            <a:r>
              <a:rPr lang="ru-RU" sz="1400" dirty="0" err="1"/>
              <a:t>ει</a:t>
            </a:r>
            <a:r>
              <a:rPr lang="ru-RU" sz="1400" dirty="0"/>
              <a:t> </a:t>
            </a:r>
            <a:r>
              <a:rPr lang="ru-RU" sz="1400" dirty="0" err="1"/>
              <a:t>ν</a:t>
            </a:r>
            <a:r>
              <a:rPr lang="ru-RU" sz="1400" dirty="0"/>
              <a:t>α πα</a:t>
            </a:r>
            <a:r>
              <a:rPr lang="ru-RU" sz="1400" dirty="0" err="1"/>
              <a:t>ρ</a:t>
            </a:r>
            <a:r>
              <a:rPr lang="ru-RU" sz="1400" dirty="0"/>
              <a:t>αβ</a:t>
            </a:r>
            <a:r>
              <a:rPr lang="ru-RU" sz="1400" dirty="0" err="1"/>
              <a:t>λέ</a:t>
            </a:r>
            <a:r>
              <a:rPr lang="ru-RU" sz="1400" dirty="0"/>
              <a:t>π</a:t>
            </a:r>
            <a:r>
              <a:rPr lang="ru-RU" sz="1400" dirty="0" err="1"/>
              <a:t>ετ</a:t>
            </a:r>
            <a:r>
              <a:rPr lang="ru-RU" sz="1400" dirty="0"/>
              <a:t>α</a:t>
            </a:r>
            <a:r>
              <a:rPr lang="ru-RU" sz="1400" dirty="0" err="1"/>
              <a:t>ι</a:t>
            </a:r>
            <a:r>
              <a:rPr lang="ru-RU" sz="1400" dirty="0"/>
              <a:t> </a:t>
            </a:r>
            <a:r>
              <a:rPr lang="ru-RU" sz="1400" dirty="0" err="1"/>
              <a:t>ότι</a:t>
            </a:r>
            <a:r>
              <a:rPr lang="ru-RU" sz="1400" dirty="0"/>
              <a:t> </a:t>
            </a:r>
            <a:r>
              <a:rPr lang="ru-RU" sz="1400" dirty="0" err="1"/>
              <a:t>κάθε</a:t>
            </a:r>
            <a:r>
              <a:rPr lang="ru-RU" sz="1400" dirty="0"/>
              <a:t> </a:t>
            </a:r>
            <a:r>
              <a:rPr lang="ru-RU" sz="1400" dirty="0" err="1"/>
              <a:t>χρόνο</a:t>
            </a:r>
            <a:r>
              <a:rPr lang="ru-RU" sz="1400" dirty="0"/>
              <a:t> </a:t>
            </a:r>
            <a:r>
              <a:rPr lang="ru-RU" sz="1400" dirty="0" err="1"/>
              <a:t>κ</a:t>
            </a:r>
            <a:r>
              <a:rPr lang="ru-RU" sz="1400" dirty="0"/>
              <a:t>α</a:t>
            </a:r>
            <a:r>
              <a:rPr lang="ru-RU" sz="1400" dirty="0" err="1"/>
              <a:t>τ</a:t>
            </a:r>
            <a:r>
              <a:rPr lang="ru-RU" sz="1400" dirty="0"/>
              <a:t>α</a:t>
            </a:r>
            <a:r>
              <a:rPr lang="ru-RU" sz="1400" dirty="0" err="1"/>
              <a:t>γράφοντ</a:t>
            </a:r>
            <a:r>
              <a:rPr lang="ru-RU" sz="1400" dirty="0"/>
              <a:t>α</a:t>
            </a:r>
            <a:r>
              <a:rPr lang="ru-RU" sz="1400" dirty="0" err="1"/>
              <a:t>ι</a:t>
            </a:r>
            <a:r>
              <a:rPr lang="ru-RU" sz="1400" dirty="0"/>
              <a:t> π</a:t>
            </a:r>
            <a:r>
              <a:rPr lang="ru-RU" sz="1400" dirty="0" err="1"/>
              <a:t>ολύ</a:t>
            </a:r>
            <a:r>
              <a:rPr lang="ru-RU" sz="1400" dirty="0"/>
              <a:t> </a:t>
            </a:r>
            <a:r>
              <a:rPr lang="ru-RU" sz="1400" dirty="0" err="1"/>
              <a:t>υψηλά</a:t>
            </a:r>
            <a:r>
              <a:rPr lang="ru-RU" sz="1400" dirty="0"/>
              <a:t> π</a:t>
            </a:r>
            <a:r>
              <a:rPr lang="ru-RU" sz="1400" dirty="0" err="1"/>
              <a:t>οσοστά</a:t>
            </a:r>
            <a:r>
              <a:rPr lang="ru-RU" sz="1400" dirty="0"/>
              <a:t> </a:t>
            </a:r>
            <a:r>
              <a:rPr lang="ru-RU" sz="1400" dirty="0" err="1"/>
              <a:t>υ</a:t>
            </a:r>
            <a:r>
              <a:rPr lang="ru-RU" sz="1400" dirty="0"/>
              <a:t>π</a:t>
            </a:r>
            <a:r>
              <a:rPr lang="ru-RU" sz="1400" dirty="0" err="1"/>
              <a:t>ερ</a:t>
            </a:r>
            <a:r>
              <a:rPr lang="ru-RU" sz="1400" dirty="0"/>
              <a:t>α</a:t>
            </a:r>
            <a:r>
              <a:rPr lang="ru-RU" sz="1400" dirty="0" err="1"/>
              <a:t>λίευσης</a:t>
            </a:r>
            <a:r>
              <a:rPr lang="ru-RU" sz="1400" dirty="0"/>
              <a:t> </a:t>
            </a:r>
            <a:r>
              <a:rPr lang="ru-RU" sz="1400" dirty="0" err="1"/>
              <a:t>κ</a:t>
            </a:r>
            <a:r>
              <a:rPr lang="ru-RU" sz="1400" dirty="0"/>
              <a:t>α</a:t>
            </a:r>
            <a:r>
              <a:rPr lang="ru-RU" sz="1400" dirty="0" err="1"/>
              <a:t>ι</a:t>
            </a:r>
            <a:r>
              <a:rPr lang="ru-RU" sz="1400" dirty="0"/>
              <a:t> απ</a:t>
            </a:r>
            <a:r>
              <a:rPr lang="ru-RU" sz="1400" dirty="0" err="1"/>
              <a:t>ώλει</a:t>
            </a:r>
            <a:r>
              <a:rPr lang="ru-RU" sz="1400" dirty="0"/>
              <a:t>α</a:t>
            </a:r>
            <a:r>
              <a:rPr lang="ru-RU" sz="1400" dirty="0" err="1"/>
              <a:t>ς</a:t>
            </a:r>
            <a:r>
              <a:rPr lang="ru-RU" sz="1400" dirty="0"/>
              <a:t> </a:t>
            </a:r>
            <a:r>
              <a:rPr lang="ru-RU" sz="1400" dirty="0" err="1"/>
              <a:t>της</a:t>
            </a:r>
            <a:r>
              <a:rPr lang="ru-RU" sz="1400" dirty="0"/>
              <a:t> π</a:t>
            </a:r>
            <a:r>
              <a:rPr lang="ru-RU" sz="1400" dirty="0" err="1"/>
              <a:t>οικιλότητ</a:t>
            </a:r>
            <a:r>
              <a:rPr lang="ru-RU" sz="1400" dirty="0"/>
              <a:t>α</a:t>
            </a:r>
            <a:r>
              <a:rPr lang="ru-RU" sz="1400" dirty="0" err="1"/>
              <a:t>ς</a:t>
            </a:r>
            <a:r>
              <a:rPr lang="ru-RU" sz="1400" dirty="0"/>
              <a:t> </a:t>
            </a:r>
            <a:r>
              <a:rPr lang="ru-RU" sz="1400" dirty="0" err="1"/>
              <a:t>των</a:t>
            </a:r>
            <a:r>
              <a:rPr lang="ru-RU" sz="1400" dirty="0"/>
              <a:t> </a:t>
            </a:r>
            <a:r>
              <a:rPr lang="ru-RU" sz="1400" dirty="0" err="1"/>
              <a:t>ψ</a:t>
            </a:r>
            <a:r>
              <a:rPr lang="ru-RU" sz="1400" dirty="0"/>
              <a:t>α</a:t>
            </a:r>
            <a:r>
              <a:rPr lang="ru-RU" sz="1400" dirty="0" err="1"/>
              <a:t>ριών</a:t>
            </a:r>
            <a:r>
              <a:rPr lang="ru-RU" sz="1400" dirty="0"/>
              <a:t>, </a:t>
            </a:r>
            <a:r>
              <a:rPr lang="ru-RU" sz="1400" dirty="0" err="1"/>
              <a:t>γεγονός</a:t>
            </a:r>
            <a:r>
              <a:rPr lang="ru-RU" sz="1400" dirty="0"/>
              <a:t> π</a:t>
            </a:r>
            <a:r>
              <a:rPr lang="ru-RU" sz="1400" dirty="0" err="1"/>
              <a:t>ου</a:t>
            </a:r>
            <a:r>
              <a:rPr lang="ru-RU" sz="1400" dirty="0"/>
              <a:t> </a:t>
            </a:r>
            <a:r>
              <a:rPr lang="ru-RU" sz="1400" dirty="0" err="1"/>
              <a:t>θέτει</a:t>
            </a:r>
            <a:r>
              <a:rPr lang="ru-RU" sz="1400" dirty="0"/>
              <a:t> </a:t>
            </a:r>
            <a:r>
              <a:rPr lang="ru-RU" sz="1400" dirty="0" err="1"/>
              <a:t>σε</a:t>
            </a:r>
            <a:r>
              <a:rPr lang="ru-RU" sz="1400" dirty="0"/>
              <a:t> </a:t>
            </a:r>
            <a:r>
              <a:rPr lang="ru-RU" sz="1400" dirty="0" err="1"/>
              <a:t>μεγάλο</a:t>
            </a:r>
            <a:r>
              <a:rPr lang="ru-RU" sz="1400" dirty="0"/>
              <a:t> </a:t>
            </a:r>
            <a:r>
              <a:rPr lang="ru-RU" sz="1400" dirty="0" err="1"/>
              <a:t>κίνδυνο</a:t>
            </a:r>
            <a:r>
              <a:rPr lang="ru-RU" sz="1400" dirty="0"/>
              <a:t> </a:t>
            </a:r>
            <a:r>
              <a:rPr lang="ru-RU" sz="1400" dirty="0" err="1"/>
              <a:t>τον</a:t>
            </a:r>
            <a:r>
              <a:rPr lang="ru-RU" sz="1400" dirty="0"/>
              <a:t> </a:t>
            </a:r>
            <a:r>
              <a:rPr lang="ru-RU" sz="1400" dirty="0" err="1"/>
              <a:t>θ</a:t>
            </a:r>
            <a:r>
              <a:rPr lang="ru-RU" sz="1400" dirty="0"/>
              <a:t>α</a:t>
            </a:r>
            <a:r>
              <a:rPr lang="ru-RU" sz="1400" dirty="0" err="1"/>
              <a:t>λάσσιο</a:t>
            </a:r>
            <a:r>
              <a:rPr lang="ru-RU" sz="1400" dirty="0"/>
              <a:t> π</a:t>
            </a:r>
            <a:r>
              <a:rPr lang="ru-RU" sz="1400" dirty="0" err="1"/>
              <a:t>λούτο</a:t>
            </a:r>
            <a:r>
              <a:rPr lang="ru-RU" sz="1400" dirty="0"/>
              <a:t>.</a:t>
            </a:r>
          </a:p>
          <a:p>
            <a:endParaRPr lang="ru-RU" sz="1400" kern="100" dirty="0">
              <a:effectLst/>
              <a:ea typeface="Malgun Gothic" panose="020B0503020000020004" pitchFamily="34" charset="-127"/>
              <a:cs typeface="Times New Roman" panose="02020603050405020304" pitchFamily="18" charset="0"/>
            </a:endParaRPr>
          </a:p>
          <a:p>
            <a:r>
              <a:rPr lang="ru-RU" sz="1800" kern="100" dirty="0">
                <a:effectLst/>
                <a:latin typeface="Times New Roman" panose="02020603050405020304" pitchFamily="18" charset="0"/>
                <a:ea typeface="Malgun Gothic" panose="020B0503020000020004" pitchFamily="34" charset="-127"/>
                <a:cs typeface="Times New Roman" panose="02020603050405020304" pitchFamily="18" charset="0"/>
              </a:rPr>
              <a:t> </a:t>
            </a:r>
            <a:endParaRPr lang="ru-RU" sz="1800" kern="100" dirty="0">
              <a:effectLst/>
              <a:latin typeface="Aptos" panose="020B0004020202020204" pitchFamily="34" charset="0"/>
              <a:ea typeface="Malgun Gothic" panose="020B0503020000020004" pitchFamily="34" charset="-127"/>
              <a:cs typeface="Times New Roman" panose="02020603050405020304" pitchFamily="18" charset="0"/>
            </a:endParaRPr>
          </a:p>
        </p:txBody>
      </p:sp>
    </p:spTree>
    <p:extLst>
      <p:ext uri="{BB962C8B-B14F-4D97-AF65-F5344CB8AC3E}">
        <p14:creationId xmlns:p14="http://schemas.microsoft.com/office/powerpoint/2010/main" val="121378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linds(horizont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linds(horizont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D89663-4AC2-4FFD-692A-ED9E9E02C82A}"/>
              </a:ext>
            </a:extLst>
          </p:cNvPr>
          <p:cNvSpPr txBox="1"/>
          <p:nvPr/>
        </p:nvSpPr>
        <p:spPr>
          <a:xfrm>
            <a:off x="1059544" y="214476"/>
            <a:ext cx="6096000" cy="646331"/>
          </a:xfrm>
          <a:prstGeom prst="rect">
            <a:avLst/>
          </a:prstGeom>
          <a:noFill/>
        </p:spPr>
        <p:txBody>
          <a:bodyPr wrap="square">
            <a:spAutoFit/>
          </a:bodyPr>
          <a:lstStyle/>
          <a:p>
            <a:r>
              <a:rPr lang="ru-RU" sz="1800" b="1" dirty="0">
                <a:effectLst/>
                <a:latin typeface="+mj-lt"/>
                <a:ea typeface="Malgun Gothic" panose="020B0503020000020004" pitchFamily="34" charset="-127"/>
              </a:rPr>
              <a:t>Проблема переработки отходов. </a:t>
            </a:r>
          </a:p>
          <a:p>
            <a:r>
              <a:rPr lang="el-GR" b="1" dirty="0">
                <a:latin typeface="+mj-lt"/>
              </a:rPr>
              <a:t>Το πρόβλημα της ανακύκλωσης των απορριμμάτων.</a:t>
            </a:r>
            <a:endParaRPr lang="ru-RU" b="1" dirty="0">
              <a:latin typeface="+mj-lt"/>
            </a:endParaRPr>
          </a:p>
        </p:txBody>
      </p:sp>
      <p:sp>
        <p:nvSpPr>
          <p:cNvPr id="5" name="TextBox 4">
            <a:extLst>
              <a:ext uri="{FF2B5EF4-FFF2-40B4-BE49-F238E27FC236}">
                <a16:creationId xmlns:a16="http://schemas.microsoft.com/office/drawing/2014/main" id="{C5EE9106-8DED-36C7-AC1B-CD2DD87C585B}"/>
              </a:ext>
            </a:extLst>
          </p:cNvPr>
          <p:cNvSpPr txBox="1"/>
          <p:nvPr/>
        </p:nvSpPr>
        <p:spPr>
          <a:xfrm>
            <a:off x="1059544" y="1003664"/>
            <a:ext cx="6096000" cy="2308324"/>
          </a:xfrm>
          <a:prstGeom prst="rect">
            <a:avLst/>
          </a:prstGeom>
          <a:noFill/>
        </p:spPr>
        <p:txBody>
          <a:bodyPr wrap="square">
            <a:spAutoFit/>
          </a:bodyPr>
          <a:lstStyle/>
          <a:p>
            <a:r>
              <a:rPr lang="ru-RU" sz="1800" dirty="0">
                <a:effectLst/>
                <a:ea typeface="Malgun Gothic" panose="020B0503020000020004" pitchFamily="34" charset="-127"/>
              </a:rPr>
              <a:t>Греция все еще находится на очень раннем этапе по сравнению с другими европейскими странами в вопросе переработки отходов и использования современных средств утилизации отходов. </a:t>
            </a:r>
          </a:p>
          <a:p>
            <a:r>
              <a:rPr lang="el-GR" dirty="0"/>
              <a:t>Η Ελλάδα βρίσκεται ακόμη σε πολύ πρώιμο στάδιο σε σύγκριση με άλλες ευρωπαϊκές χώρες όσον αφορά την ανακύκλωση απορριμμάτων και τη χρήση σύγχρονων εγκαταστάσεων διάθεσης απορριμμάτων.</a:t>
            </a:r>
            <a:endParaRPr lang="ru-RU" dirty="0"/>
          </a:p>
        </p:txBody>
      </p:sp>
      <p:sp>
        <p:nvSpPr>
          <p:cNvPr id="7" name="TextBox 6">
            <a:extLst>
              <a:ext uri="{FF2B5EF4-FFF2-40B4-BE49-F238E27FC236}">
                <a16:creationId xmlns:a16="http://schemas.microsoft.com/office/drawing/2014/main" id="{58D0CA3B-16CE-DB88-1C8A-D4EC431844DC}"/>
              </a:ext>
            </a:extLst>
          </p:cNvPr>
          <p:cNvSpPr txBox="1"/>
          <p:nvPr/>
        </p:nvSpPr>
        <p:spPr>
          <a:xfrm>
            <a:off x="5326743" y="4100010"/>
            <a:ext cx="6096000" cy="1754326"/>
          </a:xfrm>
          <a:prstGeom prst="rect">
            <a:avLst/>
          </a:prstGeom>
          <a:noFill/>
        </p:spPr>
        <p:txBody>
          <a:bodyPr wrap="square">
            <a:spAutoFit/>
          </a:bodyPr>
          <a:lstStyle/>
          <a:p>
            <a:r>
              <a:rPr lang="ru-RU" sz="1800" kern="100" dirty="0">
                <a:effectLst/>
                <a:ea typeface="Malgun Gothic" panose="020B0503020000020004" pitchFamily="34" charset="-127"/>
                <a:cs typeface="Times New Roman" panose="02020603050405020304" pitchFamily="18" charset="0"/>
              </a:rPr>
              <a:t>Греция производит 20 миллионов тонн бытовых отходов каждый год и перерабатывает только 17%, а компостирует лишь 2% из этого процента.</a:t>
            </a:r>
          </a:p>
          <a:p>
            <a:r>
              <a:rPr lang="el-GR" sz="1800" kern="100" dirty="0">
                <a:effectLst/>
                <a:ea typeface="Malgun Gothic" panose="020B0503020000020004" pitchFamily="34" charset="-127"/>
                <a:cs typeface="Times New Roman" panose="02020603050405020304" pitchFamily="18" charset="0"/>
              </a:rPr>
              <a:t>Η Ελλάδα παράγει 20 εκατομμύρια τόνους οικιακών απορριμμάτων κάθε χρόνο και ανακυκλώνει μόνο το 17%, </a:t>
            </a:r>
            <a:r>
              <a:rPr lang="el-GR" sz="1800" kern="100" dirty="0" err="1">
                <a:effectLst/>
                <a:ea typeface="Malgun Gothic" panose="020B0503020000020004" pitchFamily="34" charset="-127"/>
                <a:cs typeface="Times New Roman" panose="02020603050405020304" pitchFamily="18" charset="0"/>
              </a:rPr>
              <a:t>κομποστοποιώντας</a:t>
            </a:r>
            <a:r>
              <a:rPr lang="el-GR" sz="1800" kern="100" dirty="0">
                <a:effectLst/>
                <a:ea typeface="Malgun Gothic" panose="020B0503020000020004" pitchFamily="34" charset="-127"/>
                <a:cs typeface="Times New Roman" panose="02020603050405020304" pitchFamily="18" charset="0"/>
              </a:rPr>
              <a:t> μόνο το 2% αυτών.</a:t>
            </a:r>
            <a:endParaRPr lang="ru-RU" sz="1800" kern="100" dirty="0">
              <a:effectLst/>
              <a:ea typeface="Malgun Gothic" panose="020B0503020000020004" pitchFamily="34" charset="-127"/>
              <a:cs typeface="Times New Roman" panose="02020603050405020304" pitchFamily="18" charset="0"/>
            </a:endParaRPr>
          </a:p>
        </p:txBody>
      </p:sp>
      <p:pic>
        <p:nvPicPr>
          <p:cNvPr id="9" name="Рисунок 8" descr="Изображение выглядит как на открытом воздухе, Контейнер для отходов, Локализация отходов, мусор&#10;&#10;Контент, сгенерированный ИИ, может содержать ошибки.">
            <a:extLst>
              <a:ext uri="{FF2B5EF4-FFF2-40B4-BE49-F238E27FC236}">
                <a16:creationId xmlns:a16="http://schemas.microsoft.com/office/drawing/2014/main" id="{6331F4B7-460D-6AB0-966C-3564C30FB5EB}"/>
              </a:ext>
            </a:extLst>
          </p:cNvPr>
          <p:cNvPicPr>
            <a:picLocks noChangeAspect="1"/>
          </p:cNvPicPr>
          <p:nvPr/>
        </p:nvPicPr>
        <p:blipFill>
          <a:blip r:embed="rId2"/>
          <a:stretch>
            <a:fillRect/>
          </a:stretch>
        </p:blipFill>
        <p:spPr>
          <a:xfrm>
            <a:off x="477157" y="3707844"/>
            <a:ext cx="4414157" cy="2935680"/>
          </a:xfrm>
          <a:prstGeom prst="rect">
            <a:avLst/>
          </a:prstGeom>
        </p:spPr>
      </p:pic>
      <p:pic>
        <p:nvPicPr>
          <p:cNvPr id="13" name="Рисунок 12" descr="Изображение выглядит как мусор, загрязнение, строительство, Щебень&#10;&#10;Контент, сгенерированный ИИ, может содержать ошибки.">
            <a:extLst>
              <a:ext uri="{FF2B5EF4-FFF2-40B4-BE49-F238E27FC236}">
                <a16:creationId xmlns:a16="http://schemas.microsoft.com/office/drawing/2014/main" id="{2AC68973-5622-C691-0295-0EA7AD911B29}"/>
              </a:ext>
            </a:extLst>
          </p:cNvPr>
          <p:cNvPicPr>
            <a:picLocks noChangeAspect="1"/>
          </p:cNvPicPr>
          <p:nvPr/>
        </p:nvPicPr>
        <p:blipFill>
          <a:blip r:embed="rId3"/>
          <a:stretch>
            <a:fillRect/>
          </a:stretch>
        </p:blipFill>
        <p:spPr>
          <a:xfrm>
            <a:off x="7155544" y="214476"/>
            <a:ext cx="4924179" cy="2923731"/>
          </a:xfrm>
          <a:prstGeom prst="rect">
            <a:avLst/>
          </a:prstGeom>
        </p:spPr>
      </p:pic>
    </p:spTree>
    <p:extLst>
      <p:ext uri="{BB962C8B-B14F-4D97-AF65-F5344CB8AC3E}">
        <p14:creationId xmlns:p14="http://schemas.microsoft.com/office/powerpoint/2010/main" val="420443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linds(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linds(horizont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Мэдисон">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docProps/app.xml><?xml version="1.0" encoding="utf-8"?>
<Properties xmlns="http://schemas.openxmlformats.org/officeDocument/2006/extended-properties" xmlns:vt="http://schemas.openxmlformats.org/officeDocument/2006/docPropsVTypes">
  <Template>Мэдисон</Template>
  <TotalTime>341</TotalTime>
  <Words>2999</Words>
  <Application>Microsoft Macintosh PowerPoint</Application>
  <PresentationFormat>Широкоэкранный</PresentationFormat>
  <Paragraphs>156</Paragraphs>
  <Slides>26</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26</vt:i4>
      </vt:variant>
    </vt:vector>
  </HeadingPairs>
  <TitlesOfParts>
    <vt:vector size="34" baseType="lpstr">
      <vt:lpstr>Malgun Gothic</vt:lpstr>
      <vt:lpstr>MS Shell Dlg 2</vt:lpstr>
      <vt:lpstr>Aptos</vt:lpstr>
      <vt:lpstr>Arial</vt:lpstr>
      <vt:lpstr>Times New Roman</vt:lpstr>
      <vt:lpstr>Wingdings</vt:lpstr>
      <vt:lpstr>Wingdings 3</vt:lpstr>
      <vt:lpstr>Мэдисон</vt:lpstr>
      <vt:lpstr>Современное состояние и актуальные проблемы экологии Греции.  Σύγχρονη κατάσταση και τρέχοντα προβλήματα οικολογίας στην Ελλάδα.</vt:lpstr>
      <vt:lpstr>Презентация PowerPoint</vt:lpstr>
      <vt:lpstr>Презентация PowerPoint</vt:lpstr>
      <vt:lpstr>Самые актуальные проблемы экологии в Греции.  Τα πιο πιεστικά περιβαλλοντικά ζητήματα στην Ελλάδα.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Какие меры уже предприняты и что еще предстоит сделать?  Ποια μέτρα έχουν ήδη ληφθεί και τι απομένει να γίνει;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Какие еще проблемы экологии и защиты окружающей среды в Греции вы можете выделить?  Ποια άλλα περιβαλλοντικά και οικολογικά προβλήματα στην Ελλάδα μπορείτε να επισημάνετε;</vt:lpstr>
      <vt:lpstr>Достаточно ли тех мер и программ, которые реализуются сегодня?  Είναι επαρκή τα μέτρα και τα προγράμματα που υλοποιούνται σήμερα;</vt:lpstr>
      <vt:lpstr>Что еще по вашему мнению необходимо предпринять?  Τι άλλο πιστεύετε ότι πρέπει να γίνει;</vt:lpstr>
      <vt:lpstr>Какова роль ЕС в вопросе экологии Греции?  Ποιος είναι ο ρόλος της ΕΕ στα περιβαλλοντικά ζητήματα της Ελλάδας;</vt:lpstr>
      <vt:lpstr>Спасибо за внимание и участие! Σας ευχαριστούμε για την προσοχή και τη συμμετοχή σας!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Александра Кизириди</dc:creator>
  <cp:lastModifiedBy>Александра Кизириди</cp:lastModifiedBy>
  <cp:revision>81</cp:revision>
  <dcterms:created xsi:type="dcterms:W3CDTF">2025-01-26T11:53:18Z</dcterms:created>
  <dcterms:modified xsi:type="dcterms:W3CDTF">2025-01-27T16:25:14Z</dcterms:modified>
</cp:coreProperties>
</file>